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90" r:id="rId16"/>
    <p:sldId id="271" r:id="rId17"/>
    <p:sldId id="291" r:id="rId18"/>
    <p:sldId id="292" r:id="rId19"/>
    <p:sldId id="295" r:id="rId20"/>
    <p:sldId id="298" r:id="rId21"/>
    <p:sldId id="296" r:id="rId22"/>
    <p:sldId id="297" r:id="rId23"/>
    <p:sldId id="294" r:id="rId24"/>
    <p:sldId id="293"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Lst>
  <p:sldSz cx="12192000" cy="6858000"/>
  <p:notesSz cx="6858000" cy="9144000"/>
  <p:embeddedFontLst>
    <p:embeddedFont>
      <p:font typeface="OPPOSans B" panose="020B0604020202020204" charset="-122"/>
      <p:regular r:id="rId44"/>
    </p:embeddedFont>
    <p:embeddedFont>
      <p:font typeface="OPPOSans H" panose="020B0604020202020204" charset="-122"/>
      <p:regular r:id="rId45"/>
    </p:embeddedFont>
    <p:embeddedFont>
      <p:font typeface="Source Han Sans" panose="020B0604020202020204" charset="-128"/>
      <p:regular r:id="rId46"/>
    </p:embeddedFont>
    <p:embeddedFont>
      <p:font typeface="Source Han Sans CN Bold" panose="020B0604020202020204" charset="-128"/>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6" d="100"/>
          <a:sy n="46" d="100"/>
        </p:scale>
        <p:origin x="21"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jpg>
</file>

<file path=ppt/media/image5.jpeg>
</file>

<file path=ppt/media/image6.jpeg>
</file>

<file path=ppt/media/image7.jpe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3518322" y="3843696"/>
            <a:ext cx="6043373" cy="3014304"/>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0030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819261" flipH="1" flipV="1">
            <a:off x="4826901" y="4805414"/>
            <a:ext cx="834047" cy="850182"/>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460628" y="1702990"/>
            <a:ext cx="6625831" cy="2070952"/>
          </a:xfrm>
          <a:prstGeom prst="rect">
            <a:avLst/>
          </a:prstGeom>
          <a:noFill/>
          <a:ln>
            <a:noFill/>
          </a:ln>
        </p:spPr>
        <p:txBody>
          <a:bodyPr vert="horz" wrap="square" lIns="0" tIns="0" rIns="0" bIns="0" rtlCol="0" anchor="b"/>
          <a:lstStyle/>
          <a:p>
            <a:pPr algn="l">
              <a:lnSpc>
                <a:spcPct val="130000"/>
              </a:lnSpc>
            </a:pPr>
            <a:r>
              <a:rPr kumimoji="1" lang="en-US" altLang="zh-CN" sz="2800">
                <a:ln w="12700">
                  <a:noFill/>
                </a:ln>
                <a:solidFill>
                  <a:srgbClr val="000000">
                    <a:alpha val="100000"/>
                  </a:srgbClr>
                </a:solidFill>
                <a:latin typeface="Source Han Sans CN Bold"/>
                <a:ea typeface="Source Han Sans CN Bold"/>
                <a:cs typeface="Source Han Sans CN Bold"/>
              </a:rPr>
              <a:t>Phân tích dữ liệu thị trường xe Ấn Độ &amp; Dự đoán giá và các đặc trưng ảnh hưởng</a:t>
            </a:r>
            <a:endParaRPr kumimoji="1" lang="zh-CN" altLang="en-US"/>
          </a:p>
        </p:txBody>
      </p:sp>
      <p:sp>
        <p:nvSpPr>
          <p:cNvPr id="8" name="标题 1"/>
          <p:cNvSpPr txBox="1"/>
          <p:nvPr/>
        </p:nvSpPr>
        <p:spPr>
          <a:xfrm>
            <a:off x="510837"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700591" y="4483178"/>
            <a:ext cx="2306952" cy="496116"/>
          </a:xfrm>
          <a:prstGeom prst="rect">
            <a:avLst/>
          </a:prstGeom>
          <a:solidFill>
            <a:schemeClr val="bg1"/>
          </a:solidFill>
          <a:ln w="12700" cap="sq">
            <a:noFill/>
            <a:miter/>
          </a:ln>
          <a:effectLst>
            <a:outerShdw blurRad="50800" dist="38100" dir="2700000" algn="tl" rotWithShape="0">
              <a:schemeClr val="accent1">
                <a:lumMod val="5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516210" y="4483178"/>
            <a:ext cx="496116" cy="496116"/>
          </a:xfrm>
          <a:prstGeom prst="snip2DiagRect">
            <a:avLst>
              <a:gd name="adj1" fmla="val 0"/>
              <a:gd name="adj2" fmla="val 11918"/>
            </a:avLst>
          </a:prstGeom>
          <a:gradFill>
            <a:gsLst>
              <a:gs pos="0">
                <a:schemeClr val="accent1">
                  <a:lumMod val="75000"/>
                </a:schemeClr>
              </a:gs>
              <a:gs pos="100000">
                <a:schemeClr val="accent1"/>
              </a:gs>
            </a:gsLst>
            <a:lin ang="13500000" scaled="0"/>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708294" y="5182190"/>
            <a:ext cx="2306952" cy="496116"/>
          </a:xfrm>
          <a:prstGeom prst="rect">
            <a:avLst/>
          </a:prstGeom>
          <a:solidFill>
            <a:schemeClr val="bg1"/>
          </a:solidFill>
          <a:ln w="12700" cap="sq">
            <a:noFill/>
            <a:miter/>
          </a:ln>
          <a:effectLst>
            <a:outerShdw blurRad="50800" dist="38100" dir="2700000" algn="tl" rotWithShape="0">
              <a:schemeClr val="accent1">
                <a:lumMod val="5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514226" y="5182190"/>
            <a:ext cx="496116" cy="496116"/>
          </a:xfrm>
          <a:prstGeom prst="snip2DiagRect">
            <a:avLst>
              <a:gd name="adj1" fmla="val 0"/>
              <a:gd name="adj2" fmla="val 11918"/>
            </a:avLst>
          </a:prstGeom>
          <a:gradFill>
            <a:gsLst>
              <a:gs pos="0">
                <a:schemeClr val="accent1">
                  <a:lumMod val="75000"/>
                </a:schemeClr>
              </a:gs>
              <a:gs pos="100000">
                <a:schemeClr val="accent1"/>
              </a:gs>
            </a:gsLst>
            <a:lin ang="13500000" scaled="0"/>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84617" y="5252585"/>
            <a:ext cx="355334" cy="355326"/>
          </a:xfrm>
          <a:custGeom>
            <a:avLst/>
            <a:gdLst>
              <a:gd name="connsiteX0" fmla="*/ 1615928 w 1831861"/>
              <a:gd name="connsiteY0" fmla="*/ 1170309 h 1831823"/>
              <a:gd name="connsiteX1" fmla="*/ 1800618 w 1831861"/>
              <a:gd name="connsiteY1" fmla="*/ 1263273 h 1831823"/>
              <a:gd name="connsiteX2" fmla="*/ 1831860 w 1831861"/>
              <a:gd name="connsiteY2" fmla="*/ 1313851 h 1831823"/>
              <a:gd name="connsiteX3" fmla="*/ 1801380 w 1831861"/>
              <a:gd name="connsiteY3" fmla="*/ 1364238 h 1831823"/>
              <a:gd name="connsiteX4" fmla="*/ 938891 w 1831861"/>
              <a:gd name="connsiteY4" fmla="*/ 1824867 h 1831823"/>
              <a:gd name="connsiteX5" fmla="*/ 911650 w 1831861"/>
              <a:gd name="connsiteY5" fmla="*/ 1831820 h 1831823"/>
              <a:gd name="connsiteX6" fmla="*/ 884027 w 1831861"/>
              <a:gd name="connsiteY6" fmla="*/ 1824867 h 1831823"/>
              <a:gd name="connsiteX7" fmla="*/ 30587 w 1831861"/>
              <a:gd name="connsiteY7" fmla="*/ 1364143 h 1831823"/>
              <a:gd name="connsiteX8" fmla="*/ 6870 w 1831861"/>
              <a:gd name="connsiteY8" fmla="*/ 1340235 h 1831823"/>
              <a:gd name="connsiteX9" fmla="*/ 6775 w 1831861"/>
              <a:gd name="connsiteY9" fmla="*/ 1340054 h 1831823"/>
              <a:gd name="connsiteX10" fmla="*/ 32016 w 1831861"/>
              <a:gd name="connsiteY10" fmla="*/ 1263273 h 1831823"/>
              <a:gd name="connsiteX11" fmla="*/ 216039 w 1831861"/>
              <a:gd name="connsiteY11" fmla="*/ 1171738 h 1831823"/>
              <a:gd name="connsiteX12" fmla="*/ 834592 w 1831861"/>
              <a:gd name="connsiteY12" fmla="*/ 1505875 h 1831823"/>
              <a:gd name="connsiteX13" fmla="*/ 835069 w 1831861"/>
              <a:gd name="connsiteY13" fmla="*/ 1505875 h 1831823"/>
              <a:gd name="connsiteX14" fmla="*/ 911269 w 1831861"/>
              <a:gd name="connsiteY14" fmla="*/ 1524925 h 1831823"/>
              <a:gd name="connsiteX15" fmla="*/ 988326 w 1831861"/>
              <a:gd name="connsiteY15" fmla="*/ 1505303 h 1831823"/>
              <a:gd name="connsiteX16" fmla="*/ 1615643 w 1831861"/>
              <a:gd name="connsiteY16" fmla="*/ 763591 h 1831823"/>
              <a:gd name="connsiteX17" fmla="*/ 1800427 w 1831861"/>
              <a:gd name="connsiteY17" fmla="*/ 856555 h 1831823"/>
              <a:gd name="connsiteX18" fmla="*/ 1823002 w 1831861"/>
              <a:gd name="connsiteY18" fmla="*/ 877605 h 1831823"/>
              <a:gd name="connsiteX19" fmla="*/ 1828145 w 1831861"/>
              <a:gd name="connsiteY19" fmla="*/ 887987 h 1831823"/>
              <a:gd name="connsiteX20" fmla="*/ 1827859 w 1831861"/>
              <a:gd name="connsiteY20" fmla="*/ 887416 h 1831823"/>
              <a:gd name="connsiteX21" fmla="*/ 1831574 w 1831861"/>
              <a:gd name="connsiteY21" fmla="*/ 906466 h 1831823"/>
              <a:gd name="connsiteX22" fmla="*/ 1805571 w 1831861"/>
              <a:gd name="connsiteY22" fmla="*/ 954091 h 1831823"/>
              <a:gd name="connsiteX23" fmla="*/ 1801094 w 1831861"/>
              <a:gd name="connsiteY23" fmla="*/ 956758 h 1831823"/>
              <a:gd name="connsiteX24" fmla="*/ 1668697 w 1831861"/>
              <a:gd name="connsiteY24" fmla="*/ 1027529 h 1831823"/>
              <a:gd name="connsiteX25" fmla="*/ 1503819 w 1831861"/>
              <a:gd name="connsiteY25" fmla="*/ 1115540 h 1831823"/>
              <a:gd name="connsiteX26" fmla="*/ 938129 w 1831861"/>
              <a:gd name="connsiteY26" fmla="*/ 1417673 h 1831823"/>
              <a:gd name="connsiteX27" fmla="*/ 910983 w 1831861"/>
              <a:gd name="connsiteY27" fmla="*/ 1424626 h 1831823"/>
              <a:gd name="connsiteX28" fmla="*/ 883361 w 1831861"/>
              <a:gd name="connsiteY28" fmla="*/ 1417673 h 1831823"/>
              <a:gd name="connsiteX29" fmla="*/ 402062 w 1831861"/>
              <a:gd name="connsiteY29" fmla="*/ 1157736 h 1831823"/>
              <a:gd name="connsiteX30" fmla="*/ 327005 w 1831861"/>
              <a:gd name="connsiteY30" fmla="*/ 1117254 h 1831823"/>
              <a:gd name="connsiteX31" fmla="*/ 29921 w 1831861"/>
              <a:gd name="connsiteY31" fmla="*/ 956758 h 1831823"/>
              <a:gd name="connsiteX32" fmla="*/ 22777 w 1831861"/>
              <a:gd name="connsiteY32" fmla="*/ 952091 h 1831823"/>
              <a:gd name="connsiteX33" fmla="*/ 18395 w 1831861"/>
              <a:gd name="connsiteY33" fmla="*/ 948471 h 1831823"/>
              <a:gd name="connsiteX34" fmla="*/ 6298 w 1831861"/>
              <a:gd name="connsiteY34" fmla="*/ 932945 h 1831823"/>
              <a:gd name="connsiteX35" fmla="*/ 1346 w 1831861"/>
              <a:gd name="connsiteY35" fmla="*/ 919515 h 1831823"/>
              <a:gd name="connsiteX36" fmla="*/ 679 w 1831861"/>
              <a:gd name="connsiteY36" fmla="*/ 916467 h 1831823"/>
              <a:gd name="connsiteX37" fmla="*/ 107 w 1831861"/>
              <a:gd name="connsiteY37" fmla="*/ 911324 h 1831823"/>
              <a:gd name="connsiteX38" fmla="*/ 107 w 1831861"/>
              <a:gd name="connsiteY38" fmla="*/ 908466 h 1831823"/>
              <a:gd name="connsiteX39" fmla="*/ 31445 w 1831861"/>
              <a:gd name="connsiteY39" fmla="*/ 855888 h 1831823"/>
              <a:gd name="connsiteX40" fmla="*/ 215563 w 1831861"/>
              <a:gd name="connsiteY40" fmla="*/ 764162 h 1831823"/>
              <a:gd name="connsiteX41" fmla="*/ 609517 w 1831861"/>
              <a:gd name="connsiteY41" fmla="*/ 977237 h 1831823"/>
              <a:gd name="connsiteX42" fmla="*/ 834592 w 1831861"/>
              <a:gd name="connsiteY42" fmla="*/ 1098776 h 1831823"/>
              <a:gd name="connsiteX43" fmla="*/ 835069 w 1831861"/>
              <a:gd name="connsiteY43" fmla="*/ 1098776 h 1831823"/>
              <a:gd name="connsiteX44" fmla="*/ 911269 w 1831861"/>
              <a:gd name="connsiteY44" fmla="*/ 1117826 h 1831823"/>
              <a:gd name="connsiteX45" fmla="*/ 988421 w 1831861"/>
              <a:gd name="connsiteY45" fmla="*/ 1098204 h 1831823"/>
              <a:gd name="connsiteX46" fmla="*/ 1221594 w 1831861"/>
              <a:gd name="connsiteY46" fmla="*/ 973712 h 1831823"/>
              <a:gd name="connsiteX47" fmla="*/ 920508 w 1831861"/>
              <a:gd name="connsiteY47" fmla="*/ 0 h 1831823"/>
              <a:gd name="connsiteX48" fmla="*/ 946511 w 1831861"/>
              <a:gd name="connsiteY48" fmla="*/ 6258 h 1831823"/>
              <a:gd name="connsiteX49" fmla="*/ 1800522 w 1831861"/>
              <a:gd name="connsiteY49" fmla="*/ 441932 h 1831823"/>
              <a:gd name="connsiteX50" fmla="*/ 1831860 w 1831861"/>
              <a:gd name="connsiteY50" fmla="*/ 492986 h 1831823"/>
              <a:gd name="connsiteX51" fmla="*/ 1801380 w 1831861"/>
              <a:gd name="connsiteY51" fmla="*/ 543944 h 1831823"/>
              <a:gd name="connsiteX52" fmla="*/ 938605 w 1831861"/>
              <a:gd name="connsiteY52" fmla="*/ 1010669 h 1831823"/>
              <a:gd name="connsiteX53" fmla="*/ 911459 w 1831861"/>
              <a:gd name="connsiteY53" fmla="*/ 1017622 h 1831823"/>
              <a:gd name="connsiteX54" fmla="*/ 883836 w 1831861"/>
              <a:gd name="connsiteY54" fmla="*/ 1010669 h 1831823"/>
              <a:gd name="connsiteX55" fmla="*/ 30301 w 1831861"/>
              <a:gd name="connsiteY55" fmla="*/ 543944 h 1831823"/>
              <a:gd name="connsiteX56" fmla="*/ 30396 w 1831861"/>
              <a:gd name="connsiteY56" fmla="*/ 543944 h 1831823"/>
              <a:gd name="connsiteX57" fmla="*/ 6546 w 1831861"/>
              <a:gd name="connsiteY57" fmla="*/ 519513 h 1831823"/>
              <a:gd name="connsiteX58" fmla="*/ 31635 w 1831861"/>
              <a:gd name="connsiteY58" fmla="*/ 441551 h 1831823"/>
              <a:gd name="connsiteX59" fmla="*/ 894504 w 1831861"/>
              <a:gd name="connsiteY59" fmla="*/ 6258 h 1831823"/>
              <a:gd name="connsiteX60" fmla="*/ 920508 w 1831861"/>
              <a:gd name="connsiteY60" fmla="*/ 0 h 1831823"/>
            </a:gdLst>
            <a:ahLst/>
            <a:cxnLst/>
            <a:rect l="l" t="t" r="r" b="b"/>
            <a:pathLst>
              <a:path w="1831861" h="1831823">
                <a:moveTo>
                  <a:pt x="1615928" y="1170309"/>
                </a:moveTo>
                <a:lnTo>
                  <a:pt x="1800618" y="1263273"/>
                </a:lnTo>
                <a:cubicBezTo>
                  <a:pt x="1819563" y="1273074"/>
                  <a:pt x="1831574" y="1292515"/>
                  <a:pt x="1831860" y="1313851"/>
                </a:cubicBezTo>
                <a:cubicBezTo>
                  <a:pt x="1831803" y="1334986"/>
                  <a:pt x="1820078" y="1354370"/>
                  <a:pt x="1801380" y="1364238"/>
                </a:cubicBezTo>
                <a:lnTo>
                  <a:pt x="938891" y="1824867"/>
                </a:lnTo>
                <a:cubicBezTo>
                  <a:pt x="930576" y="1829525"/>
                  <a:pt x="921184" y="1831925"/>
                  <a:pt x="911650" y="1831820"/>
                </a:cubicBezTo>
                <a:cubicBezTo>
                  <a:pt x="902010" y="1831820"/>
                  <a:pt x="892514" y="1829429"/>
                  <a:pt x="884027" y="1824867"/>
                </a:cubicBezTo>
                <a:lnTo>
                  <a:pt x="30587" y="1364143"/>
                </a:lnTo>
                <a:cubicBezTo>
                  <a:pt x="20529" y="1358647"/>
                  <a:pt x="12290" y="1350341"/>
                  <a:pt x="6870" y="1340235"/>
                </a:cubicBezTo>
                <a:cubicBezTo>
                  <a:pt x="6841" y="1340178"/>
                  <a:pt x="6813" y="1340111"/>
                  <a:pt x="6775" y="1340054"/>
                </a:cubicBezTo>
                <a:cubicBezTo>
                  <a:pt x="-7456" y="1311879"/>
                  <a:pt x="3841" y="1277503"/>
                  <a:pt x="32016" y="1263273"/>
                </a:cubicBezTo>
                <a:lnTo>
                  <a:pt x="216039" y="1171738"/>
                </a:lnTo>
                <a:lnTo>
                  <a:pt x="834592" y="1505875"/>
                </a:lnTo>
                <a:lnTo>
                  <a:pt x="835069" y="1505875"/>
                </a:lnTo>
                <a:cubicBezTo>
                  <a:pt x="858557" y="1518295"/>
                  <a:pt x="884703" y="1524829"/>
                  <a:pt x="911269" y="1524925"/>
                </a:cubicBezTo>
                <a:cubicBezTo>
                  <a:pt x="938196" y="1524972"/>
                  <a:pt x="964694" y="1518219"/>
                  <a:pt x="988326" y="1505303"/>
                </a:cubicBezTo>
                <a:close/>
                <a:moveTo>
                  <a:pt x="1615643" y="763591"/>
                </a:moveTo>
                <a:lnTo>
                  <a:pt x="1800427" y="856555"/>
                </a:lnTo>
                <a:cubicBezTo>
                  <a:pt x="1809743" y="861365"/>
                  <a:pt x="1817554" y="868652"/>
                  <a:pt x="1823002" y="877605"/>
                </a:cubicBezTo>
                <a:cubicBezTo>
                  <a:pt x="1825097" y="880863"/>
                  <a:pt x="1826821" y="884349"/>
                  <a:pt x="1828145" y="887987"/>
                </a:cubicBezTo>
                <a:lnTo>
                  <a:pt x="1827859" y="887416"/>
                </a:lnTo>
                <a:cubicBezTo>
                  <a:pt x="1830145" y="893512"/>
                  <a:pt x="1831403" y="899951"/>
                  <a:pt x="1831574" y="906466"/>
                </a:cubicBezTo>
                <a:cubicBezTo>
                  <a:pt x="1831631" y="925744"/>
                  <a:pt x="1821821" y="943718"/>
                  <a:pt x="1805571" y="954091"/>
                </a:cubicBezTo>
                <a:cubicBezTo>
                  <a:pt x="1804123" y="955053"/>
                  <a:pt x="1802628" y="955948"/>
                  <a:pt x="1801094" y="956758"/>
                </a:cubicBezTo>
                <a:lnTo>
                  <a:pt x="1668697" y="1027529"/>
                </a:lnTo>
                <a:lnTo>
                  <a:pt x="1503819" y="1115540"/>
                </a:lnTo>
                <a:lnTo>
                  <a:pt x="938129" y="1417673"/>
                </a:lnTo>
                <a:cubicBezTo>
                  <a:pt x="929833" y="1422302"/>
                  <a:pt x="920479" y="1424693"/>
                  <a:pt x="910983" y="1424626"/>
                </a:cubicBezTo>
                <a:cubicBezTo>
                  <a:pt x="901344" y="1424588"/>
                  <a:pt x="891866" y="1422207"/>
                  <a:pt x="883361" y="1417673"/>
                </a:cubicBezTo>
                <a:lnTo>
                  <a:pt x="402062" y="1157736"/>
                </a:lnTo>
                <a:lnTo>
                  <a:pt x="327005" y="1117254"/>
                </a:lnTo>
                <a:lnTo>
                  <a:pt x="29921" y="956758"/>
                </a:lnTo>
                <a:cubicBezTo>
                  <a:pt x="27539" y="955329"/>
                  <a:pt x="24967" y="953710"/>
                  <a:pt x="22777" y="952091"/>
                </a:cubicBezTo>
                <a:lnTo>
                  <a:pt x="18395" y="948471"/>
                </a:lnTo>
                <a:cubicBezTo>
                  <a:pt x="13499" y="944033"/>
                  <a:pt x="9404" y="938784"/>
                  <a:pt x="6298" y="932945"/>
                </a:cubicBezTo>
                <a:cubicBezTo>
                  <a:pt x="4003" y="928736"/>
                  <a:pt x="2336" y="924211"/>
                  <a:pt x="1346" y="919515"/>
                </a:cubicBezTo>
                <a:lnTo>
                  <a:pt x="679" y="916467"/>
                </a:lnTo>
                <a:lnTo>
                  <a:pt x="107" y="911324"/>
                </a:lnTo>
                <a:cubicBezTo>
                  <a:pt x="-36" y="910381"/>
                  <a:pt x="-36" y="909409"/>
                  <a:pt x="107" y="908466"/>
                </a:cubicBezTo>
                <a:cubicBezTo>
                  <a:pt x="-388" y="886387"/>
                  <a:pt x="11785" y="865956"/>
                  <a:pt x="31445" y="855888"/>
                </a:cubicBezTo>
                <a:lnTo>
                  <a:pt x="215563" y="764162"/>
                </a:lnTo>
                <a:lnTo>
                  <a:pt x="609517" y="977237"/>
                </a:lnTo>
                <a:lnTo>
                  <a:pt x="834592" y="1098776"/>
                </a:lnTo>
                <a:lnTo>
                  <a:pt x="835069" y="1098776"/>
                </a:lnTo>
                <a:cubicBezTo>
                  <a:pt x="858548" y="1111215"/>
                  <a:pt x="884704" y="1117750"/>
                  <a:pt x="911269" y="1117826"/>
                </a:cubicBezTo>
                <a:cubicBezTo>
                  <a:pt x="938234" y="1117921"/>
                  <a:pt x="964780" y="1111168"/>
                  <a:pt x="988421" y="1098204"/>
                </a:cubicBezTo>
                <a:lnTo>
                  <a:pt x="1221594" y="973712"/>
                </a:lnTo>
                <a:close/>
                <a:moveTo>
                  <a:pt x="920508" y="0"/>
                </a:moveTo>
                <a:cubicBezTo>
                  <a:pt x="929426" y="0"/>
                  <a:pt x="938343" y="2086"/>
                  <a:pt x="946511" y="6258"/>
                </a:cubicBezTo>
                <a:lnTo>
                  <a:pt x="1800522" y="441932"/>
                </a:lnTo>
                <a:cubicBezTo>
                  <a:pt x="1819553" y="451904"/>
                  <a:pt x="1831583" y="471507"/>
                  <a:pt x="1831860" y="492986"/>
                </a:cubicBezTo>
                <a:cubicBezTo>
                  <a:pt x="1832012" y="514331"/>
                  <a:pt x="1820258" y="533981"/>
                  <a:pt x="1801380" y="543944"/>
                </a:cubicBezTo>
                <a:lnTo>
                  <a:pt x="938605" y="1010669"/>
                </a:lnTo>
                <a:cubicBezTo>
                  <a:pt x="930328" y="1015327"/>
                  <a:pt x="920965" y="1017727"/>
                  <a:pt x="911459" y="1017622"/>
                </a:cubicBezTo>
                <a:cubicBezTo>
                  <a:pt x="901820" y="1017604"/>
                  <a:pt x="892333" y="1015213"/>
                  <a:pt x="883836" y="1010669"/>
                </a:cubicBezTo>
                <a:lnTo>
                  <a:pt x="30301" y="543944"/>
                </a:lnTo>
                <a:lnTo>
                  <a:pt x="30396" y="543944"/>
                </a:lnTo>
                <a:cubicBezTo>
                  <a:pt x="20176" y="538382"/>
                  <a:pt x="11861" y="529866"/>
                  <a:pt x="6546" y="519513"/>
                </a:cubicBezTo>
                <a:cubicBezTo>
                  <a:pt x="-8056" y="491062"/>
                  <a:pt x="3174" y="456152"/>
                  <a:pt x="31635" y="441551"/>
                </a:cubicBezTo>
                <a:lnTo>
                  <a:pt x="894504" y="6258"/>
                </a:lnTo>
                <a:cubicBezTo>
                  <a:pt x="902672" y="2086"/>
                  <a:pt x="911590" y="0"/>
                  <a:pt x="920508" y="0"/>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595697" y="4548633"/>
            <a:ext cx="337142" cy="365206"/>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a:off x="1209653" y="4565774"/>
            <a:ext cx="910636" cy="330924"/>
          </a:xfrm>
          <a:prstGeom prst="rect">
            <a:avLst/>
          </a:prstGeom>
          <a:noFill/>
          <a:ln cap="sq">
            <a:noFill/>
          </a:ln>
        </p:spPr>
        <p:txBody>
          <a:bodyPr vert="horz" wrap="square" lIns="0" tIns="0" rIns="0" bIns="0" rtlCol="0" anchor="ctr"/>
          <a:lstStyle/>
          <a:p>
            <a:pPr algn="l">
              <a:lnSpc>
                <a:spcPct val="110000"/>
              </a:lnSpc>
            </a:pPr>
            <a:r>
              <a:rPr kumimoji="1" lang="en-US" altLang="zh-CN" sz="1800">
                <a:ln w="12700">
                  <a:noFill/>
                </a:ln>
                <a:solidFill>
                  <a:srgbClr val="000000">
                    <a:alpha val="100000"/>
                  </a:srgbClr>
                </a:solidFill>
                <a:latin typeface="Source Han Sans"/>
                <a:ea typeface="Source Han Sans"/>
                <a:cs typeface="Source Han Sans"/>
              </a:rPr>
              <a:t>主讲人：</a:t>
            </a:r>
            <a:endParaRPr kumimoji="1" lang="zh-CN" altLang="en-US"/>
          </a:p>
        </p:txBody>
      </p:sp>
      <p:sp>
        <p:nvSpPr>
          <p:cNvPr id="16" name="标题 1"/>
          <p:cNvSpPr txBox="1"/>
          <p:nvPr/>
        </p:nvSpPr>
        <p:spPr>
          <a:xfrm>
            <a:off x="1209653" y="5264786"/>
            <a:ext cx="685688" cy="330924"/>
          </a:xfrm>
          <a:prstGeom prst="rect">
            <a:avLst/>
          </a:prstGeom>
          <a:noFill/>
          <a:ln cap="sq">
            <a:noFill/>
          </a:ln>
        </p:spPr>
        <p:txBody>
          <a:bodyPr vert="horz" wrap="square" lIns="0" tIns="0" rIns="0" bIns="0" rtlCol="0" anchor="ctr"/>
          <a:lstStyle/>
          <a:p>
            <a:pPr algn="l">
              <a:lnSpc>
                <a:spcPct val="110000"/>
              </a:lnSpc>
            </a:pPr>
            <a:r>
              <a:rPr kumimoji="1" lang="en-US" altLang="zh-CN" sz="1800">
                <a:ln w="12700">
                  <a:noFill/>
                </a:ln>
                <a:solidFill>
                  <a:srgbClr val="000000">
                    <a:alpha val="100000"/>
                  </a:srgbClr>
                </a:solidFill>
                <a:latin typeface="Source Han Sans"/>
                <a:ea typeface="Source Han Sans"/>
                <a:cs typeface="Source Han Sans"/>
              </a:rPr>
              <a:t>时间：</a:t>
            </a:r>
            <a:endParaRPr kumimoji="1" lang="zh-CN" altLang="en-US"/>
          </a:p>
        </p:txBody>
      </p:sp>
      <p:sp>
        <p:nvSpPr>
          <p:cNvPr id="17" name="标题 1"/>
          <p:cNvSpPr txBox="1"/>
          <p:nvPr/>
        </p:nvSpPr>
        <p:spPr>
          <a:xfrm>
            <a:off x="516210" y="3980397"/>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749510" y="3980397"/>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982810" y="3980397"/>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1241511" y="3989677"/>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2075160" y="4565774"/>
            <a:ext cx="734194" cy="330924"/>
          </a:xfrm>
          <a:prstGeom prst="rect">
            <a:avLst/>
          </a:prstGeom>
          <a:noFill/>
          <a:ln cap="sq">
            <a:noFill/>
          </a:ln>
        </p:spPr>
        <p:txBody>
          <a:bodyPr vert="horz" wrap="square" lIns="0" tIns="0" rIns="0" bIns="0" rtlCol="0" anchor="ctr"/>
          <a:lstStyle/>
          <a:p>
            <a:pPr algn="l">
              <a:lnSpc>
                <a:spcPct val="110000"/>
              </a:lnSpc>
            </a:pPr>
            <a:r>
              <a:rPr kumimoji="1" lang="en-US" altLang="zh-CN" sz="1800">
                <a:ln w="12700">
                  <a:noFill/>
                </a:ln>
                <a:solidFill>
                  <a:srgbClr val="000000">
                    <a:alpha val="100000"/>
                  </a:srgbClr>
                </a:solidFill>
                <a:latin typeface="Source Han Sans"/>
                <a:ea typeface="Source Han Sans"/>
                <a:cs typeface="Source Han Sans"/>
              </a:rPr>
              <a:t>AiPPT</a:t>
            </a:r>
            <a:endParaRPr kumimoji="1" lang="zh-CN" altLang="en-US"/>
          </a:p>
        </p:txBody>
      </p:sp>
      <p:sp>
        <p:nvSpPr>
          <p:cNvPr id="22" name="标题 1"/>
          <p:cNvSpPr txBox="1"/>
          <p:nvPr/>
        </p:nvSpPr>
        <p:spPr>
          <a:xfrm>
            <a:off x="1827512" y="5264786"/>
            <a:ext cx="1059017" cy="330924"/>
          </a:xfrm>
          <a:prstGeom prst="rect">
            <a:avLst/>
          </a:prstGeom>
          <a:noFill/>
          <a:ln cap="sq">
            <a:noFill/>
          </a:ln>
        </p:spPr>
        <p:txBody>
          <a:bodyPr vert="horz" wrap="square" lIns="0" tIns="0" rIns="0" bIns="0" rtlCol="0" anchor="ctr"/>
          <a:lstStyle/>
          <a:p>
            <a:pPr algn="l">
              <a:lnSpc>
                <a:spcPct val="110000"/>
              </a:lnSpc>
            </a:pPr>
            <a:r>
              <a:rPr kumimoji="1" lang="en-US" altLang="zh-CN" sz="1800">
                <a:ln w="12700">
                  <a:noFill/>
                </a:ln>
                <a:solidFill>
                  <a:srgbClr val="000000">
                    <a:alpha val="100000"/>
                  </a:srgbClr>
                </a:solidFill>
                <a:latin typeface="Source Han Sans"/>
                <a:ea typeface="Source Han Sans"/>
                <a:cs typeface="Source Han Sans"/>
              </a:rPr>
              <a:t>2025.5</a:t>
            </a:r>
            <a:endParaRPr kumimoji="1"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82577" y="1112379"/>
            <a:ext cx="720000" cy="720000"/>
          </a:xfrm>
          <a:prstGeom prst="roundRect">
            <a:avLst/>
          </a:prstGeom>
          <a:gradFill>
            <a:gsLst>
              <a:gs pos="1000">
                <a:schemeClr val="accent1">
                  <a:alpha val="100000"/>
                </a:schemeClr>
              </a:gs>
              <a:gs pos="100000">
                <a:schemeClr val="accent1">
                  <a:lumMod val="40000"/>
                  <a:lumOff val="60000"/>
                  <a:alpha val="100000"/>
                </a:schemeClr>
              </a:gs>
            </a:gsLst>
            <a:lin ang="3000000" scaled="0"/>
          </a:gradFill>
          <a:ln cap="flat">
            <a:noFill/>
            <a:prstDash val="solid"/>
            <a:miter/>
          </a:ln>
          <a:effectLst>
            <a:outerShdw blurRad="381000" dist="127000" dir="3000000" algn="t" rotWithShape="0">
              <a:schemeClr val="accent1">
                <a:alpha val="20000"/>
              </a:schemeClr>
            </a:outerShdw>
          </a:effectLst>
        </p:spPr>
        <p:txBody>
          <a:bodyPr vert="horz" wrap="square" lIns="91440" tIns="45720" rIns="91440" bIns="45720" rtlCol="0" anchor="ctr"/>
          <a:lstStyle/>
          <a:p>
            <a:pPr algn="l">
              <a:lnSpc>
                <a:spcPct val="100000"/>
              </a:lnSpc>
            </a:pPr>
            <a:endParaRPr kumimoji="1" lang="zh-CN" altLang="en-US"/>
          </a:p>
        </p:txBody>
      </p:sp>
      <p:sp>
        <p:nvSpPr>
          <p:cNvPr id="4" name="标题 1"/>
          <p:cNvSpPr txBox="1"/>
          <p:nvPr/>
        </p:nvSpPr>
        <p:spPr>
          <a:xfrm>
            <a:off x="1182642" y="1340090"/>
            <a:ext cx="319871" cy="264578"/>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982575" y="2023304"/>
            <a:ext cx="4795677" cy="430076"/>
          </a:xfrm>
          <a:prstGeom prst="rect">
            <a:avLst/>
          </a:prstGeom>
          <a:noFill/>
          <a:ln w="12700" cap="sq">
            <a:noFill/>
            <a:miter/>
          </a:ln>
        </p:spPr>
        <p:txBody>
          <a:bodyPr vert="horz" wrap="square" lIns="0" tIns="0" rIns="0" bIns="0" rtlCol="0" anchor="ctr"/>
          <a:lstStyle/>
          <a:p>
            <a:pPr algn="l">
              <a:lnSpc>
                <a:spcPct val="110000"/>
              </a:lnSpc>
            </a:pPr>
            <a:r>
              <a:rPr kumimoji="1" lang="en-US" altLang="zh-CN" sz="1553">
                <a:ln w="12700">
                  <a:noFill/>
                </a:ln>
                <a:solidFill>
                  <a:srgbClr val="262626">
                    <a:alpha val="100000"/>
                  </a:srgbClr>
                </a:solidFill>
                <a:latin typeface="Source Han Sans CN Bold"/>
                <a:ea typeface="Source Han Sans CN Bold"/>
                <a:cs typeface="Source Han Sans CN Bold"/>
              </a:rPr>
              <a:t>Thông tin cơ bản</a:t>
            </a:r>
            <a:endParaRPr kumimoji="1" lang="zh-CN" altLang="en-US"/>
          </a:p>
        </p:txBody>
      </p:sp>
      <p:sp>
        <p:nvSpPr>
          <p:cNvPr id="6" name="标题 1"/>
          <p:cNvSpPr txBox="1"/>
          <p:nvPr/>
        </p:nvSpPr>
        <p:spPr>
          <a:xfrm>
            <a:off x="978850" y="2531761"/>
            <a:ext cx="4795677" cy="914657"/>
          </a:xfrm>
          <a:prstGeom prst="rect">
            <a:avLst/>
          </a:prstGeom>
          <a:noFill/>
          <a:ln>
            <a:noFill/>
          </a:ln>
        </p:spPr>
        <p:txBody>
          <a:bodyPr vert="horz" wrap="square" lIns="0" tIns="0" rIns="0" bIns="0" rtlCol="0" anchor="t"/>
          <a:lstStyle/>
          <a:p>
            <a:pPr algn="l">
              <a:lnSpc>
                <a:spcPct val="150000"/>
              </a:lnSpc>
            </a:pPr>
            <a:r>
              <a:rPr kumimoji="1" lang="vi-VN" altLang="zh-CN" sz="1400">
                <a:ln w="12700">
                  <a:noFill/>
                </a:ln>
                <a:solidFill>
                  <a:srgbClr val="262626">
                    <a:alpha val="100000"/>
                  </a:srgbClr>
                </a:solidFill>
                <a:latin typeface="Source Han Sans"/>
                <a:ea typeface="Source Han Sans"/>
                <a:cs typeface="Source Han Sans"/>
              </a:rPr>
              <a:t>Tác giả: Sukhmandeep Singh Brar, số lượng mẫu: 8128, số lượng đặc trưng: 12</a:t>
            </a:r>
            <a:r>
              <a:rPr kumimoji="1" lang="zh-CN" altLang="vi-VN" sz="1400">
                <a:ln w="12700">
                  <a:noFill/>
                </a:ln>
                <a:solidFill>
                  <a:srgbClr val="262626">
                    <a:alpha val="100000"/>
                  </a:srgbClr>
                </a:solidFill>
                <a:latin typeface="Source Han Sans"/>
                <a:ea typeface="Source Han Sans"/>
                <a:cs typeface="Source Han Sans"/>
              </a:rPr>
              <a:t>。</a:t>
            </a:r>
            <a:r>
              <a:rPr kumimoji="1" lang="vi-VN" altLang="zh-CN" sz="1400">
                <a:ln w="12700">
                  <a:noFill/>
                </a:ln>
                <a:solidFill>
                  <a:srgbClr val="262626">
                    <a:alpha val="100000"/>
                  </a:srgbClr>
                </a:solidFill>
                <a:latin typeface="Source Han Sans"/>
                <a:ea typeface="Source Han Sans"/>
                <a:cs typeface="Source Han Sans"/>
              </a:rPr>
              <a:t>Nguồn dữ liệu: Kaggle, cardekho.com, định dạng: CSV</a:t>
            </a:r>
            <a:r>
              <a:rPr kumimoji="1" lang="zh-CN" altLang="vi-VN" sz="1400">
                <a:ln w="12700">
                  <a:noFill/>
                </a:ln>
                <a:solidFill>
                  <a:srgbClr val="262626">
                    <a:alpha val="100000"/>
                  </a:srgbClr>
                </a:solidFill>
                <a:latin typeface="Source Han Sans"/>
                <a:ea typeface="Source Han Sans"/>
                <a:cs typeface="Source Han Sans"/>
              </a:rPr>
              <a:t>。</a:t>
            </a:r>
          </a:p>
        </p:txBody>
      </p:sp>
      <p:sp>
        <p:nvSpPr>
          <p:cNvPr id="7" name="标题 1"/>
          <p:cNvSpPr txBox="1"/>
          <p:nvPr/>
        </p:nvSpPr>
        <p:spPr>
          <a:xfrm>
            <a:off x="6404773" y="4671652"/>
            <a:ext cx="4795677" cy="430076"/>
          </a:xfrm>
          <a:prstGeom prst="rect">
            <a:avLst/>
          </a:prstGeom>
          <a:noFill/>
          <a:ln w="12700" cap="sq">
            <a:noFill/>
            <a:miter/>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Danh sách các cột</a:t>
            </a:r>
            <a:endParaRPr kumimoji="1" lang="zh-CN" altLang="en-US"/>
          </a:p>
        </p:txBody>
      </p:sp>
      <p:sp>
        <p:nvSpPr>
          <p:cNvPr id="8" name="标题 1"/>
          <p:cNvSpPr txBox="1"/>
          <p:nvPr/>
        </p:nvSpPr>
        <p:spPr>
          <a:xfrm>
            <a:off x="6401049" y="5180111"/>
            <a:ext cx="4795677" cy="914657"/>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highlight>
                  <a:srgbClr val="FFFF00"/>
                </a:highlight>
                <a:latin typeface="Source Han Sans"/>
                <a:ea typeface="Source Han Sans"/>
                <a:cs typeface="Source Han Sans"/>
              </a:rPr>
              <a:t>Các cột gồm Price, Year, Fuel_Type, Transmission, Owner_Type, Mileage, Engine, Power, Seats, Brand</a:t>
            </a:r>
            <a:r>
              <a:rPr kumimoji="1" lang="en-US" altLang="zh-CN" sz="1400">
                <a:ln w="12700">
                  <a:noFill/>
                </a:ln>
                <a:solidFill>
                  <a:srgbClr val="262626">
                    <a:alpha val="100000"/>
                  </a:srgbClr>
                </a:solidFill>
                <a:latin typeface="Source Han Sans"/>
                <a:ea typeface="Source Han Sans"/>
                <a:cs typeface="Source Han Sans"/>
              </a:rPr>
              <a:t>.</a:t>
            </a:r>
            <a:endParaRPr kumimoji="1" lang="zh-CN" altLang="en-US"/>
          </a:p>
        </p:txBody>
      </p:sp>
      <p:sp>
        <p:nvSpPr>
          <p:cNvPr id="9" name="标题 1"/>
          <p:cNvSpPr txBox="1"/>
          <p:nvPr/>
        </p:nvSpPr>
        <p:spPr>
          <a:xfrm>
            <a:off x="6404776" y="3779537"/>
            <a:ext cx="720000" cy="720000"/>
          </a:xfrm>
          <a:prstGeom prst="roundRect">
            <a:avLst/>
          </a:prstGeom>
          <a:gradFill>
            <a:gsLst>
              <a:gs pos="1000">
                <a:schemeClr val="accent2">
                  <a:alpha val="100000"/>
                </a:schemeClr>
              </a:gs>
              <a:gs pos="100000">
                <a:schemeClr val="accent2">
                  <a:lumMod val="60000"/>
                  <a:lumOff val="40000"/>
                  <a:alpha val="100000"/>
                </a:schemeClr>
              </a:gs>
            </a:gsLst>
            <a:lin ang="3000000" scaled="0"/>
          </a:gradFill>
          <a:ln cap="flat">
            <a:noFill/>
            <a:prstDash val="solid"/>
            <a:miter/>
          </a:ln>
          <a:effectLst>
            <a:outerShdw blurRad="381000" dist="127000" dir="3000000" algn="t" rotWithShape="0">
              <a:schemeClr val="accent2">
                <a:alpha val="20000"/>
              </a:schemeClr>
            </a:outerShdw>
          </a:effectLst>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6604863" y="3979602"/>
            <a:ext cx="319824" cy="319871"/>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6401050" y="1112379"/>
            <a:ext cx="720000" cy="720000"/>
          </a:xfrm>
          <a:prstGeom prst="roundRect">
            <a:avLst/>
          </a:prstGeom>
          <a:gradFill>
            <a:gsLst>
              <a:gs pos="1000">
                <a:schemeClr val="accent1">
                  <a:alpha val="100000"/>
                </a:schemeClr>
              </a:gs>
              <a:gs pos="100000">
                <a:schemeClr val="accent1">
                  <a:lumMod val="40000"/>
                  <a:lumOff val="60000"/>
                  <a:alpha val="100000"/>
                </a:schemeClr>
              </a:gs>
            </a:gsLst>
            <a:lin ang="3000000" scaled="0"/>
          </a:gradFill>
          <a:ln cap="flat">
            <a:noFill/>
            <a:prstDash val="solid"/>
            <a:miter/>
          </a:ln>
          <a:effectLst>
            <a:outerShdw blurRad="381000" dist="127000" dir="3000000" algn="t"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6591698" y="1303028"/>
            <a:ext cx="338702" cy="338702"/>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6404773" y="2023304"/>
            <a:ext cx="4795677" cy="430076"/>
          </a:xfrm>
          <a:prstGeom prst="rect">
            <a:avLst/>
          </a:prstGeom>
          <a:noFill/>
          <a:ln w="12700" cap="sq">
            <a:noFill/>
            <a:miter/>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Nội dung của dữ liệu</a:t>
            </a:r>
            <a:endParaRPr kumimoji="1" lang="zh-CN" altLang="en-US"/>
          </a:p>
        </p:txBody>
      </p:sp>
      <p:sp>
        <p:nvSpPr>
          <p:cNvPr id="14" name="标题 1"/>
          <p:cNvSpPr txBox="1"/>
          <p:nvPr/>
        </p:nvSpPr>
        <p:spPr>
          <a:xfrm>
            <a:off x="6401049" y="2531761"/>
            <a:ext cx="4795677" cy="914657"/>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Bao gồm thông tin về giá xe, năm sản xuất, loại nhiên liệu, hộp số, số chủ sở hữu, hãng xe, quãng đường đã đi, dung tích động cơ, công suất tối đa, số chỗ ngồi.</a:t>
            </a:r>
            <a:endParaRPr kumimoji="1" lang="zh-CN" altLang="en-US"/>
          </a:p>
        </p:txBody>
      </p:sp>
      <p:sp>
        <p:nvSpPr>
          <p:cNvPr id="15" name="标题 1"/>
          <p:cNvSpPr txBox="1"/>
          <p:nvPr/>
        </p:nvSpPr>
        <p:spPr>
          <a:xfrm>
            <a:off x="986301" y="4671652"/>
            <a:ext cx="4795677" cy="430076"/>
          </a:xfrm>
          <a:prstGeom prst="rect">
            <a:avLst/>
          </a:prstGeom>
          <a:noFill/>
          <a:ln w="12700" cap="sq">
            <a:noFill/>
            <a:miter/>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Biến mục tiêu</a:t>
            </a:r>
            <a:endParaRPr kumimoji="1" lang="zh-CN" altLang="en-US"/>
          </a:p>
        </p:txBody>
      </p:sp>
      <p:sp>
        <p:nvSpPr>
          <p:cNvPr id="16" name="标题 1"/>
          <p:cNvSpPr txBox="1"/>
          <p:nvPr/>
        </p:nvSpPr>
        <p:spPr>
          <a:xfrm>
            <a:off x="986301" y="5180111"/>
            <a:ext cx="4795677" cy="914657"/>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Biến mục tiêu là giá xe (selling_price), cần dự đoán chính xác để hỗ trợ người mua và doanh nghiệp xe.</a:t>
            </a:r>
            <a:endParaRPr kumimoji="1" lang="zh-CN" altLang="en-US"/>
          </a:p>
        </p:txBody>
      </p:sp>
      <p:sp>
        <p:nvSpPr>
          <p:cNvPr id="17" name="标题 1"/>
          <p:cNvSpPr txBox="1"/>
          <p:nvPr/>
        </p:nvSpPr>
        <p:spPr>
          <a:xfrm>
            <a:off x="982577" y="3779537"/>
            <a:ext cx="720000" cy="720000"/>
          </a:xfrm>
          <a:prstGeom prst="roundRect">
            <a:avLst/>
          </a:prstGeom>
          <a:gradFill>
            <a:gsLst>
              <a:gs pos="1000">
                <a:schemeClr val="accent2">
                  <a:alpha val="100000"/>
                </a:schemeClr>
              </a:gs>
              <a:gs pos="100000">
                <a:schemeClr val="accent2">
                  <a:lumMod val="60000"/>
                  <a:lumOff val="40000"/>
                  <a:alpha val="100000"/>
                </a:schemeClr>
              </a:gs>
            </a:gsLst>
            <a:lin ang="3000000" scaled="0"/>
          </a:gradFill>
          <a:ln cap="flat">
            <a:noFill/>
            <a:prstDash val="solid"/>
            <a:miter/>
          </a:ln>
          <a:effectLst>
            <a:outerShdw blurRad="381000" dist="127000" dir="3000000" algn="t" rotWithShape="0">
              <a:schemeClr val="accent2">
                <a:alpha val="20000"/>
              </a:schemeClr>
            </a:outerShdw>
          </a:effectLst>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1173226" y="3979919"/>
            <a:ext cx="338702" cy="31923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Dataset 1: Car price prediction Dataset</a:t>
            </a: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139760" y="1869604"/>
            <a:ext cx="1770693" cy="1770693"/>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276438" y="1869604"/>
            <a:ext cx="1770693" cy="1770693"/>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139760" y="4031290"/>
            <a:ext cx="1770693" cy="1770693"/>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6276438" y="4031290"/>
            <a:ext cx="1770693" cy="1770693"/>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4716860" y="2446704"/>
            <a:ext cx="616492" cy="616492"/>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853538" y="2446704"/>
            <a:ext cx="616492" cy="616492"/>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716860" y="4631488"/>
            <a:ext cx="616492" cy="570297"/>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6853538" y="4646772"/>
            <a:ext cx="616492" cy="539729"/>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50988" y="2318074"/>
            <a:ext cx="2882900" cy="1235972"/>
          </a:xfrm>
          <a:prstGeom prst="rect">
            <a:avLst/>
          </a:prstGeom>
          <a:noFill/>
          <a:ln cap="sq">
            <a:noFill/>
          </a:ln>
        </p:spPr>
        <p:txBody>
          <a:bodyPr vert="horz" wrap="square" lIns="38102" tIns="38102" rIns="38102" bIns="38102" rtlCol="0" anchor="t"/>
          <a:lstStyle/>
          <a:p>
            <a:pPr>
              <a:lnSpc>
                <a:spcPct val="150000"/>
              </a:lnSpc>
            </a:pPr>
            <a:r>
              <a:rPr kumimoji="1" lang="en-US" altLang="zh-CN" sz="1200">
                <a:ln w="12700">
                  <a:noFill/>
                </a:ln>
                <a:solidFill>
                  <a:srgbClr val="262626">
                    <a:alpha val="100000"/>
                  </a:srgbClr>
                </a:solidFill>
                <a:latin typeface="Source Han Sans"/>
                <a:ea typeface="Source Han Sans"/>
                <a:cs typeface="Source Han Sans"/>
              </a:rPr>
              <a:t>Tác giả: Sujay R, số lượng mẫu: 5847, số lượng đặc trưng: 14。
Nguồn dữ liệu:Kaggle, Cars24, định dạng: CSV。</a:t>
            </a:r>
            <a:endParaRPr kumimoji="1" lang="zh-CN" altLang="en-US" sz="1400"/>
          </a:p>
          <a:p>
            <a:pPr>
              <a:lnSpc>
                <a:spcPct val="150000"/>
              </a:lnSpc>
            </a:pPr>
            <a:r>
              <a:rPr kumimoji="1" lang="en-US" altLang="zh-CN" sz="1212">
                <a:ln w="12700">
                  <a:noFill/>
                </a:ln>
                <a:solidFill>
                  <a:srgbClr val="404040">
                    <a:alpha val="100000"/>
                  </a:srgbClr>
                </a:solidFill>
                <a:latin typeface="Source Han Sans"/>
                <a:ea typeface="Source Han Sans"/>
                <a:cs typeface="Source Han Sans"/>
              </a:rPr>
              <a:t>.</a:t>
            </a:r>
            <a:endParaRPr kumimoji="1" lang="zh-CN" altLang="en-US"/>
          </a:p>
        </p:txBody>
      </p:sp>
      <p:sp>
        <p:nvSpPr>
          <p:cNvPr id="12" name="标题 1"/>
          <p:cNvSpPr txBox="1"/>
          <p:nvPr/>
        </p:nvSpPr>
        <p:spPr>
          <a:xfrm>
            <a:off x="1152183" y="1947971"/>
            <a:ext cx="2876748" cy="341782"/>
          </a:xfrm>
          <a:prstGeom prst="rect">
            <a:avLst/>
          </a:prstGeom>
          <a:noFill/>
          <a:ln cap="sq">
            <a:noFill/>
          </a:ln>
          <a:effectLst/>
        </p:spPr>
        <p:txBody>
          <a:bodyPr vert="horz" wrap="square" lIns="64008" tIns="32004" rIns="64008" bIns="32004" rtlCol="0" anchor="ctr"/>
          <a:lstStyle/>
          <a:p>
            <a:pPr algn="r">
              <a:lnSpc>
                <a:spcPct val="110000"/>
              </a:lnSpc>
            </a:pPr>
            <a:r>
              <a:rPr kumimoji="1" lang="en-US" altLang="zh-CN" sz="1600">
                <a:ln w="12700">
                  <a:noFill/>
                </a:ln>
                <a:solidFill>
                  <a:srgbClr val="043181">
                    <a:alpha val="100000"/>
                  </a:srgbClr>
                </a:solidFill>
                <a:latin typeface="Source Han Sans CN Bold"/>
                <a:ea typeface="Source Han Sans CN Bold"/>
                <a:cs typeface="Source Han Sans CN Bold"/>
              </a:rPr>
              <a:t>Thông tin cơ bản</a:t>
            </a:r>
            <a:endParaRPr kumimoji="1" lang="zh-CN" altLang="en-US" sz="1600"/>
          </a:p>
        </p:txBody>
      </p:sp>
      <p:sp>
        <p:nvSpPr>
          <p:cNvPr id="13" name="标题 1"/>
          <p:cNvSpPr txBox="1"/>
          <p:nvPr/>
        </p:nvSpPr>
        <p:spPr>
          <a:xfrm>
            <a:off x="1139483" y="4106971"/>
            <a:ext cx="2876748" cy="341782"/>
          </a:xfrm>
          <a:prstGeom prst="rect">
            <a:avLst/>
          </a:prstGeom>
          <a:noFill/>
          <a:ln cap="sq">
            <a:noFill/>
          </a:ln>
          <a:effectLst/>
        </p:spPr>
        <p:txBody>
          <a:bodyPr vert="horz" wrap="square" lIns="64008" tIns="32004" rIns="64008" bIns="32004" rtlCol="0" anchor="ctr"/>
          <a:lstStyle/>
          <a:p>
            <a:pPr algn="r">
              <a:lnSpc>
                <a:spcPct val="110000"/>
              </a:lnSpc>
            </a:pPr>
            <a:r>
              <a:rPr kumimoji="1" lang="en-US" altLang="zh-CN" sz="1600">
                <a:ln w="12700">
                  <a:noFill/>
                </a:ln>
                <a:solidFill>
                  <a:srgbClr val="1A69F6">
                    <a:alpha val="100000"/>
                  </a:srgbClr>
                </a:solidFill>
                <a:latin typeface="Source Han Sans CN Bold"/>
                <a:ea typeface="Source Han Sans CN Bold"/>
                <a:cs typeface="Source Han Sans CN Bold"/>
              </a:rPr>
              <a:t>Biến mục tiêu</a:t>
            </a:r>
            <a:endParaRPr kumimoji="1" lang="zh-CN" altLang="en-US"/>
          </a:p>
        </p:txBody>
      </p:sp>
      <p:sp>
        <p:nvSpPr>
          <p:cNvPr id="14" name="标题 1"/>
          <p:cNvSpPr txBox="1"/>
          <p:nvPr/>
        </p:nvSpPr>
        <p:spPr>
          <a:xfrm>
            <a:off x="1138288" y="4477074"/>
            <a:ext cx="2882900" cy="1235972"/>
          </a:xfrm>
          <a:prstGeom prst="rect">
            <a:avLst/>
          </a:prstGeom>
          <a:noFill/>
          <a:ln cap="sq">
            <a:noFill/>
          </a:ln>
        </p:spPr>
        <p:txBody>
          <a:bodyPr vert="horz" wrap="square" lIns="38102" tIns="38102" rIns="38102" bIns="38102" rtlCol="0" anchor="t"/>
          <a:lstStyle/>
          <a:p>
            <a:pPr algn="r">
              <a:lnSpc>
                <a:spcPct val="150000"/>
              </a:lnSpc>
            </a:pPr>
            <a:r>
              <a:rPr kumimoji="1" lang="en-US" altLang="zh-CN" sz="1400">
                <a:ln w="12700">
                  <a:noFill/>
                </a:ln>
                <a:solidFill>
                  <a:srgbClr val="404040">
                    <a:alpha val="100000"/>
                  </a:srgbClr>
                </a:solidFill>
                <a:latin typeface="Source Han Sans"/>
                <a:ea typeface="Source Han Sans"/>
                <a:cs typeface="Source Han Sans"/>
              </a:rPr>
              <a:t>Biến mục tiêu là giá xe, cần phân tích để hiểu xu hướng giá xe theo các đặc trưng.</a:t>
            </a:r>
            <a:endParaRPr kumimoji="1" lang="zh-CN" altLang="en-US"/>
          </a:p>
        </p:txBody>
      </p:sp>
      <p:sp>
        <p:nvSpPr>
          <p:cNvPr id="15" name="标题 1"/>
          <p:cNvSpPr txBox="1"/>
          <p:nvPr/>
        </p:nvSpPr>
        <p:spPr>
          <a:xfrm>
            <a:off x="8212188" y="2318074"/>
            <a:ext cx="2882900" cy="1235972"/>
          </a:xfrm>
          <a:prstGeom prst="rect">
            <a:avLst/>
          </a:prstGeom>
          <a:noFill/>
          <a:ln cap="sq">
            <a:noFill/>
          </a:ln>
        </p:spPr>
        <p:txBody>
          <a:bodyPr vert="horz" wrap="square" lIns="38102" tIns="38102" rIns="38102" bIns="38102" rtlCol="0" anchor="t"/>
          <a:lstStyle/>
          <a:p>
            <a:pPr algn="l">
              <a:lnSpc>
                <a:spcPct val="150000"/>
              </a:lnSpc>
            </a:pPr>
            <a:r>
              <a:rPr kumimoji="1" lang="en-US" altLang="zh-CN" sz="1212">
                <a:ln w="12700">
                  <a:noFill/>
                </a:ln>
                <a:solidFill>
                  <a:srgbClr val="404040">
                    <a:alpha val="100000"/>
                  </a:srgbClr>
                </a:solidFill>
                <a:latin typeface="Source Han Sans"/>
                <a:ea typeface="Source Han Sans"/>
                <a:cs typeface="Source Han Sans"/>
              </a:rPr>
              <a:t>Bao gồm thông tin về giá xe, năm sản xuất, loại nhiên liệu, số chủ sở hữu, hãng xe, quãng đường đã đi, dung tích động cơ, công suất tối đa.</a:t>
            </a:r>
            <a:endParaRPr kumimoji="1" lang="zh-CN" altLang="en-US"/>
          </a:p>
        </p:txBody>
      </p:sp>
      <p:sp>
        <p:nvSpPr>
          <p:cNvPr id="16" name="标题 1"/>
          <p:cNvSpPr txBox="1"/>
          <p:nvPr/>
        </p:nvSpPr>
        <p:spPr>
          <a:xfrm>
            <a:off x="8213383" y="1947971"/>
            <a:ext cx="2876748" cy="3417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1A69F6">
                    <a:alpha val="100000"/>
                  </a:srgbClr>
                </a:solidFill>
                <a:latin typeface="Source Han Sans CN Bold"/>
                <a:ea typeface="Source Han Sans CN Bold"/>
                <a:cs typeface="Source Han Sans CN Bold"/>
              </a:rPr>
              <a:t>Nội dung của dữ liệu</a:t>
            </a:r>
            <a:endParaRPr kumimoji="1" lang="zh-CN" altLang="en-US"/>
          </a:p>
        </p:txBody>
      </p:sp>
      <p:sp>
        <p:nvSpPr>
          <p:cNvPr id="17" name="标题 1"/>
          <p:cNvSpPr txBox="1"/>
          <p:nvPr/>
        </p:nvSpPr>
        <p:spPr>
          <a:xfrm>
            <a:off x="8200683" y="4106971"/>
            <a:ext cx="2876748" cy="3417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043181">
                    <a:alpha val="100000"/>
                  </a:srgbClr>
                </a:solidFill>
                <a:latin typeface="Source Han Sans CN Bold"/>
                <a:ea typeface="Source Han Sans CN Bold"/>
                <a:cs typeface="Source Han Sans CN Bold"/>
              </a:rPr>
              <a:t>Danh sách các cột</a:t>
            </a:r>
            <a:endParaRPr kumimoji="1" lang="zh-CN" altLang="en-US"/>
          </a:p>
        </p:txBody>
      </p:sp>
      <p:sp>
        <p:nvSpPr>
          <p:cNvPr id="18" name="标题 1"/>
          <p:cNvSpPr txBox="1"/>
          <p:nvPr/>
        </p:nvSpPr>
        <p:spPr>
          <a:xfrm>
            <a:off x="8199488" y="4477074"/>
            <a:ext cx="2882900" cy="1235972"/>
          </a:xfrm>
          <a:prstGeom prst="rect">
            <a:avLst/>
          </a:prstGeom>
          <a:noFill/>
          <a:ln cap="sq">
            <a:noFill/>
          </a:ln>
        </p:spPr>
        <p:txBody>
          <a:bodyPr vert="horz" wrap="square" lIns="38102" tIns="38102" rIns="38102" bIns="38102"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Các cột gồm Price, Year, Fuel_Type, Owner_Type, Mileage, Engine, Power, Brand.</a:t>
            </a:r>
            <a:endParaRPr kumimoji="1" lang="zh-CN" altLang="en-US"/>
          </a:p>
        </p:txBody>
      </p:sp>
      <p:sp>
        <p:nvSpPr>
          <p:cNvPr id="19"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Dataset 2: User Car Prices</a:t>
            </a: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cxnSp>
        <p:nvCxnSpPr>
          <p:cNvPr id="3" name="标题 1"/>
          <p:cNvCxnSpPr/>
          <p:nvPr/>
        </p:nvCxnSpPr>
        <p:spPr>
          <a:xfrm>
            <a:off x="3607018" y="1877347"/>
            <a:ext cx="1379325" cy="0"/>
          </a:xfrm>
          <a:prstGeom prst="line">
            <a:avLst/>
          </a:prstGeom>
          <a:noFill/>
          <a:ln w="6350" cap="flat">
            <a:solidFill>
              <a:schemeClr val="accent1"/>
            </a:solidFill>
            <a:miter/>
          </a:ln>
        </p:spPr>
      </p:cxnSp>
      <p:cxnSp>
        <p:nvCxnSpPr>
          <p:cNvPr id="4" name="标题 1"/>
          <p:cNvCxnSpPr/>
          <p:nvPr/>
        </p:nvCxnSpPr>
        <p:spPr>
          <a:xfrm>
            <a:off x="3607018" y="4308851"/>
            <a:ext cx="1379325" cy="0"/>
          </a:xfrm>
          <a:prstGeom prst="line">
            <a:avLst/>
          </a:prstGeom>
          <a:noFill/>
          <a:ln w="6350" cap="flat">
            <a:solidFill>
              <a:schemeClr val="accent1"/>
            </a:solidFill>
            <a:miter/>
          </a:ln>
        </p:spPr>
      </p:cxnSp>
      <p:grpSp>
        <p:nvGrpSpPr>
          <p:cNvPr id="5" name="Group 4"/>
          <p:cNvGrpSpPr/>
          <p:nvPr/>
        </p:nvGrpSpPr>
        <p:grpSpPr>
          <a:xfrm>
            <a:off x="7192959" y="2952513"/>
            <a:ext cx="1441218" cy="123786"/>
            <a:chOff x="7192959" y="2952513"/>
            <a:chExt cx="1441218" cy="123786"/>
          </a:xfrm>
        </p:grpSpPr>
        <p:cxnSp>
          <p:nvCxnSpPr>
            <p:cNvPr id="6" name="标题 1"/>
            <p:cNvCxnSpPr/>
            <p:nvPr/>
          </p:nvCxnSpPr>
          <p:spPr>
            <a:xfrm flipH="1">
              <a:off x="7254852" y="3014406"/>
              <a:ext cx="1379325" cy="0"/>
            </a:xfrm>
            <a:prstGeom prst="line">
              <a:avLst/>
            </a:prstGeom>
            <a:noFill/>
            <a:ln w="6350" cap="flat">
              <a:solidFill>
                <a:schemeClr val="accent1"/>
              </a:solidFill>
              <a:miter/>
            </a:ln>
          </p:spPr>
        </p:cxnSp>
        <p:sp>
          <p:nvSpPr>
            <p:cNvPr id="7" name="标题 1"/>
            <p:cNvSpPr txBox="1"/>
            <p:nvPr/>
          </p:nvSpPr>
          <p:spPr>
            <a:xfrm flipH="1">
              <a:off x="7192959" y="2952513"/>
              <a:ext cx="123786" cy="123786"/>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8" name="Group 7"/>
          <p:cNvGrpSpPr/>
          <p:nvPr/>
        </p:nvGrpSpPr>
        <p:grpSpPr>
          <a:xfrm>
            <a:off x="7192959" y="4874727"/>
            <a:ext cx="1441218" cy="123786"/>
            <a:chOff x="7192959" y="4874727"/>
            <a:chExt cx="1441218" cy="123786"/>
          </a:xfrm>
        </p:grpSpPr>
        <p:cxnSp>
          <p:nvCxnSpPr>
            <p:cNvPr id="9" name="标题 1"/>
            <p:cNvCxnSpPr/>
            <p:nvPr/>
          </p:nvCxnSpPr>
          <p:spPr>
            <a:xfrm flipH="1">
              <a:off x="7254852" y="4936620"/>
              <a:ext cx="1379325" cy="0"/>
            </a:xfrm>
            <a:prstGeom prst="line">
              <a:avLst/>
            </a:prstGeom>
            <a:noFill/>
            <a:ln w="6350" cap="flat">
              <a:solidFill>
                <a:schemeClr val="accent1"/>
              </a:solidFill>
              <a:miter/>
            </a:ln>
          </p:spPr>
        </p:cxnSp>
        <p:sp>
          <p:nvSpPr>
            <p:cNvPr id="10" name="标题 1"/>
            <p:cNvSpPr txBox="1"/>
            <p:nvPr/>
          </p:nvSpPr>
          <p:spPr>
            <a:xfrm flipH="1">
              <a:off x="7192959" y="4874727"/>
              <a:ext cx="123786" cy="123786"/>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11" name="标题 1"/>
          <p:cNvSpPr txBox="1"/>
          <p:nvPr/>
        </p:nvSpPr>
        <p:spPr>
          <a:xfrm>
            <a:off x="5196269" y="4607704"/>
            <a:ext cx="2875301" cy="657833"/>
          </a:xfrm>
          <a:custGeom>
            <a:avLst/>
            <a:gdLst>
              <a:gd name="connsiteX0" fmla="*/ 501048 w 4099560"/>
              <a:gd name="connsiteY0" fmla="*/ 3390899 h 4099560"/>
              <a:gd name="connsiteX1" fmla="*/ 3598512 w 4099560"/>
              <a:gd name="connsiteY1" fmla="*/ 3390899 h 4099560"/>
              <a:gd name="connsiteX2" fmla="*/ 3516477 w 4099560"/>
              <a:gd name="connsiteY2" fmla="*/ 3481702 h 4099560"/>
              <a:gd name="connsiteX3" fmla="*/ 2049780 w 4099560"/>
              <a:gd name="connsiteY3" fmla="*/ 4099560 h 4099560"/>
              <a:gd name="connsiteX4" fmla="*/ 583083 w 4099560"/>
              <a:gd name="connsiteY4" fmla="*/ 3481702 h 4099560"/>
              <a:gd name="connsiteX5" fmla="*/ 88250 w 4099560"/>
              <a:gd name="connsiteY5" fmla="*/ 2644138 h 4099560"/>
              <a:gd name="connsiteX6" fmla="*/ 4011310 w 4099560"/>
              <a:gd name="connsiteY6" fmla="*/ 2644138 h 4099560"/>
              <a:gd name="connsiteX7" fmla="*/ 4007406 w 4099560"/>
              <a:gd name="connsiteY7" fmla="*/ 2659322 h 4099560"/>
              <a:gd name="connsiteX8" fmla="*/ 3721387 w 4099560"/>
              <a:gd name="connsiteY8" fmla="*/ 3236372 h 4099560"/>
              <a:gd name="connsiteX9" fmla="*/ 3637451 w 4099560"/>
              <a:gd name="connsiteY9" fmla="*/ 3345180 h 4099560"/>
              <a:gd name="connsiteX10" fmla="*/ 462109 w 4099560"/>
              <a:gd name="connsiteY10" fmla="*/ 3345180 h 4099560"/>
              <a:gd name="connsiteX11" fmla="*/ 378174 w 4099560"/>
              <a:gd name="connsiteY11" fmla="*/ 3236372 h 4099560"/>
              <a:gd name="connsiteX12" fmla="*/ 92154 w 4099560"/>
              <a:gd name="connsiteY12" fmla="*/ 2659322 h 4099560"/>
              <a:gd name="connsiteX13" fmla="*/ 364883 w 4099560"/>
              <a:gd name="connsiteY13" fmla="*/ 883920 h 4099560"/>
              <a:gd name="connsiteX14" fmla="*/ 3734677 w 4099560"/>
              <a:gd name="connsiteY14" fmla="*/ 883920 h 4099560"/>
              <a:gd name="connsiteX15" fmla="*/ 3749490 w 4099560"/>
              <a:gd name="connsiteY15" fmla="*/ 903729 h 4099560"/>
              <a:gd name="connsiteX16" fmla="*/ 4099560 w 4099560"/>
              <a:gd name="connsiteY16" fmla="*/ 2049780 h 4099560"/>
              <a:gd name="connsiteX17" fmla="*/ 4057916 w 4099560"/>
              <a:gd name="connsiteY17" fmla="*/ 2462882 h 4099560"/>
              <a:gd name="connsiteX18" fmla="*/ 4023066 w 4099560"/>
              <a:gd name="connsiteY18" fmla="*/ 2598419 h 4099560"/>
              <a:gd name="connsiteX19" fmla="*/ 76495 w 4099560"/>
              <a:gd name="connsiteY19" fmla="*/ 2598419 h 4099560"/>
              <a:gd name="connsiteX20" fmla="*/ 41644 w 4099560"/>
              <a:gd name="connsiteY20" fmla="*/ 2462882 h 4099560"/>
              <a:gd name="connsiteX21" fmla="*/ 0 w 4099560"/>
              <a:gd name="connsiteY21" fmla="*/ 2049780 h 4099560"/>
              <a:gd name="connsiteX22" fmla="*/ 350071 w 4099560"/>
              <a:gd name="connsiteY22" fmla="*/ 903729 h 4099560"/>
              <a:gd name="connsiteX23" fmla="*/ 2049780 w 4099560"/>
              <a:gd name="connsiteY23" fmla="*/ 0 h 4099560"/>
              <a:gd name="connsiteX24" fmla="*/ 3631490 w 4099560"/>
              <a:gd name="connsiteY24" fmla="*/ 745930 h 4099560"/>
              <a:gd name="connsiteX25" fmla="*/ 3700489 w 4099560"/>
              <a:gd name="connsiteY25" fmla="*/ 838201 h 4099560"/>
              <a:gd name="connsiteX26" fmla="*/ 399071 w 4099560"/>
              <a:gd name="connsiteY26" fmla="*/ 838201 h 4099560"/>
              <a:gd name="connsiteX27" fmla="*/ 468070 w 4099560"/>
              <a:gd name="connsiteY27" fmla="*/ 745930 h 4099560"/>
              <a:gd name="connsiteX28" fmla="*/ 2049780 w 4099560"/>
              <a:gd name="connsiteY28" fmla="*/ 0 h 4099560"/>
            </a:gdLst>
            <a:ahLst/>
            <a:cxnLst/>
            <a:rect l="l" t="t" r="r" b="b"/>
            <a:pathLst>
              <a:path w="3097464" h="708661">
                <a:moveTo>
                  <a:pt x="0" y="0"/>
                </a:moveTo>
                <a:lnTo>
                  <a:pt x="3097464" y="0"/>
                </a:lnTo>
                <a:lnTo>
                  <a:pt x="3015429" y="90803"/>
                </a:lnTo>
                <a:cubicBezTo>
                  <a:pt x="2643209" y="472006"/>
                  <a:pt x="2123608" y="708661"/>
                  <a:pt x="1548732" y="708661"/>
                </a:cubicBezTo>
                <a:cubicBezTo>
                  <a:pt x="973857" y="708661"/>
                  <a:pt x="454255" y="472006"/>
                  <a:pt x="82035" y="90803"/>
                </a:cubicBezTo>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4026561" y="3914504"/>
            <a:ext cx="3641682" cy="650760"/>
          </a:xfrm>
          <a:custGeom>
            <a:avLst/>
            <a:gdLst>
              <a:gd name="connsiteX0" fmla="*/ 501048 w 4099560"/>
              <a:gd name="connsiteY0" fmla="*/ 3390899 h 4099560"/>
              <a:gd name="connsiteX1" fmla="*/ 3598512 w 4099560"/>
              <a:gd name="connsiteY1" fmla="*/ 3390899 h 4099560"/>
              <a:gd name="connsiteX2" fmla="*/ 3516477 w 4099560"/>
              <a:gd name="connsiteY2" fmla="*/ 3481702 h 4099560"/>
              <a:gd name="connsiteX3" fmla="*/ 2049780 w 4099560"/>
              <a:gd name="connsiteY3" fmla="*/ 4099560 h 4099560"/>
              <a:gd name="connsiteX4" fmla="*/ 583083 w 4099560"/>
              <a:gd name="connsiteY4" fmla="*/ 3481702 h 4099560"/>
              <a:gd name="connsiteX5" fmla="*/ 88250 w 4099560"/>
              <a:gd name="connsiteY5" fmla="*/ 2644138 h 4099560"/>
              <a:gd name="connsiteX6" fmla="*/ 4011310 w 4099560"/>
              <a:gd name="connsiteY6" fmla="*/ 2644138 h 4099560"/>
              <a:gd name="connsiteX7" fmla="*/ 4007406 w 4099560"/>
              <a:gd name="connsiteY7" fmla="*/ 2659322 h 4099560"/>
              <a:gd name="connsiteX8" fmla="*/ 3721387 w 4099560"/>
              <a:gd name="connsiteY8" fmla="*/ 3236372 h 4099560"/>
              <a:gd name="connsiteX9" fmla="*/ 3637451 w 4099560"/>
              <a:gd name="connsiteY9" fmla="*/ 3345180 h 4099560"/>
              <a:gd name="connsiteX10" fmla="*/ 462109 w 4099560"/>
              <a:gd name="connsiteY10" fmla="*/ 3345180 h 4099560"/>
              <a:gd name="connsiteX11" fmla="*/ 378174 w 4099560"/>
              <a:gd name="connsiteY11" fmla="*/ 3236372 h 4099560"/>
              <a:gd name="connsiteX12" fmla="*/ 92154 w 4099560"/>
              <a:gd name="connsiteY12" fmla="*/ 2659322 h 4099560"/>
              <a:gd name="connsiteX13" fmla="*/ 364883 w 4099560"/>
              <a:gd name="connsiteY13" fmla="*/ 883920 h 4099560"/>
              <a:gd name="connsiteX14" fmla="*/ 3734677 w 4099560"/>
              <a:gd name="connsiteY14" fmla="*/ 883920 h 4099560"/>
              <a:gd name="connsiteX15" fmla="*/ 3749490 w 4099560"/>
              <a:gd name="connsiteY15" fmla="*/ 903729 h 4099560"/>
              <a:gd name="connsiteX16" fmla="*/ 4099560 w 4099560"/>
              <a:gd name="connsiteY16" fmla="*/ 2049780 h 4099560"/>
              <a:gd name="connsiteX17" fmla="*/ 4057916 w 4099560"/>
              <a:gd name="connsiteY17" fmla="*/ 2462882 h 4099560"/>
              <a:gd name="connsiteX18" fmla="*/ 4023066 w 4099560"/>
              <a:gd name="connsiteY18" fmla="*/ 2598419 h 4099560"/>
              <a:gd name="connsiteX19" fmla="*/ 76495 w 4099560"/>
              <a:gd name="connsiteY19" fmla="*/ 2598419 h 4099560"/>
              <a:gd name="connsiteX20" fmla="*/ 41644 w 4099560"/>
              <a:gd name="connsiteY20" fmla="*/ 2462882 h 4099560"/>
              <a:gd name="connsiteX21" fmla="*/ 0 w 4099560"/>
              <a:gd name="connsiteY21" fmla="*/ 2049780 h 4099560"/>
              <a:gd name="connsiteX22" fmla="*/ 350071 w 4099560"/>
              <a:gd name="connsiteY22" fmla="*/ 903729 h 4099560"/>
              <a:gd name="connsiteX23" fmla="*/ 2049780 w 4099560"/>
              <a:gd name="connsiteY23" fmla="*/ 0 h 4099560"/>
              <a:gd name="connsiteX24" fmla="*/ 3631490 w 4099560"/>
              <a:gd name="connsiteY24" fmla="*/ 745930 h 4099560"/>
              <a:gd name="connsiteX25" fmla="*/ 3700489 w 4099560"/>
              <a:gd name="connsiteY25" fmla="*/ 838201 h 4099560"/>
              <a:gd name="connsiteX26" fmla="*/ 399071 w 4099560"/>
              <a:gd name="connsiteY26" fmla="*/ 838201 h 4099560"/>
              <a:gd name="connsiteX27" fmla="*/ 468070 w 4099560"/>
              <a:gd name="connsiteY27" fmla="*/ 745930 h 4099560"/>
              <a:gd name="connsiteX28" fmla="*/ 2049780 w 4099560"/>
              <a:gd name="connsiteY28" fmla="*/ 0 h 4099560"/>
            </a:gdLst>
            <a:ahLst/>
            <a:cxnLst/>
            <a:rect l="l" t="t" r="r" b="b"/>
            <a:pathLst>
              <a:path w="3923060" h="701042">
                <a:moveTo>
                  <a:pt x="0" y="0"/>
                </a:moveTo>
                <a:lnTo>
                  <a:pt x="3923060" y="0"/>
                </a:lnTo>
                <a:lnTo>
                  <a:pt x="3919156" y="15184"/>
                </a:lnTo>
                <a:cubicBezTo>
                  <a:pt x="3854275" y="223784"/>
                  <a:pt x="3756970" y="418099"/>
                  <a:pt x="3633137" y="592234"/>
                </a:cubicBezTo>
                <a:lnTo>
                  <a:pt x="3549201" y="701042"/>
                </a:lnTo>
                <a:lnTo>
                  <a:pt x="373859" y="701042"/>
                </a:lnTo>
                <a:lnTo>
                  <a:pt x="289924" y="592234"/>
                </a:lnTo>
                <a:cubicBezTo>
                  <a:pt x="166091" y="418099"/>
                  <a:pt x="68786" y="223784"/>
                  <a:pt x="3904" y="15184"/>
                </a:cubicBezTo>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4266048" y="2280535"/>
            <a:ext cx="3805523" cy="1591528"/>
          </a:xfrm>
          <a:custGeom>
            <a:avLst/>
            <a:gdLst>
              <a:gd name="connsiteX0" fmla="*/ 501048 w 4099560"/>
              <a:gd name="connsiteY0" fmla="*/ 3390899 h 4099560"/>
              <a:gd name="connsiteX1" fmla="*/ 3598512 w 4099560"/>
              <a:gd name="connsiteY1" fmla="*/ 3390899 h 4099560"/>
              <a:gd name="connsiteX2" fmla="*/ 3516477 w 4099560"/>
              <a:gd name="connsiteY2" fmla="*/ 3481702 h 4099560"/>
              <a:gd name="connsiteX3" fmla="*/ 2049780 w 4099560"/>
              <a:gd name="connsiteY3" fmla="*/ 4099560 h 4099560"/>
              <a:gd name="connsiteX4" fmla="*/ 583083 w 4099560"/>
              <a:gd name="connsiteY4" fmla="*/ 3481702 h 4099560"/>
              <a:gd name="connsiteX5" fmla="*/ 88250 w 4099560"/>
              <a:gd name="connsiteY5" fmla="*/ 2644138 h 4099560"/>
              <a:gd name="connsiteX6" fmla="*/ 4011310 w 4099560"/>
              <a:gd name="connsiteY6" fmla="*/ 2644138 h 4099560"/>
              <a:gd name="connsiteX7" fmla="*/ 4007406 w 4099560"/>
              <a:gd name="connsiteY7" fmla="*/ 2659322 h 4099560"/>
              <a:gd name="connsiteX8" fmla="*/ 3721387 w 4099560"/>
              <a:gd name="connsiteY8" fmla="*/ 3236372 h 4099560"/>
              <a:gd name="connsiteX9" fmla="*/ 3637451 w 4099560"/>
              <a:gd name="connsiteY9" fmla="*/ 3345180 h 4099560"/>
              <a:gd name="connsiteX10" fmla="*/ 462109 w 4099560"/>
              <a:gd name="connsiteY10" fmla="*/ 3345180 h 4099560"/>
              <a:gd name="connsiteX11" fmla="*/ 378174 w 4099560"/>
              <a:gd name="connsiteY11" fmla="*/ 3236372 h 4099560"/>
              <a:gd name="connsiteX12" fmla="*/ 92154 w 4099560"/>
              <a:gd name="connsiteY12" fmla="*/ 2659322 h 4099560"/>
              <a:gd name="connsiteX13" fmla="*/ 364883 w 4099560"/>
              <a:gd name="connsiteY13" fmla="*/ 883920 h 4099560"/>
              <a:gd name="connsiteX14" fmla="*/ 3734677 w 4099560"/>
              <a:gd name="connsiteY14" fmla="*/ 883920 h 4099560"/>
              <a:gd name="connsiteX15" fmla="*/ 3749490 w 4099560"/>
              <a:gd name="connsiteY15" fmla="*/ 903729 h 4099560"/>
              <a:gd name="connsiteX16" fmla="*/ 4099560 w 4099560"/>
              <a:gd name="connsiteY16" fmla="*/ 2049780 h 4099560"/>
              <a:gd name="connsiteX17" fmla="*/ 4057916 w 4099560"/>
              <a:gd name="connsiteY17" fmla="*/ 2462882 h 4099560"/>
              <a:gd name="connsiteX18" fmla="*/ 4023066 w 4099560"/>
              <a:gd name="connsiteY18" fmla="*/ 2598419 h 4099560"/>
              <a:gd name="connsiteX19" fmla="*/ 76495 w 4099560"/>
              <a:gd name="connsiteY19" fmla="*/ 2598419 h 4099560"/>
              <a:gd name="connsiteX20" fmla="*/ 41644 w 4099560"/>
              <a:gd name="connsiteY20" fmla="*/ 2462882 h 4099560"/>
              <a:gd name="connsiteX21" fmla="*/ 0 w 4099560"/>
              <a:gd name="connsiteY21" fmla="*/ 2049780 h 4099560"/>
              <a:gd name="connsiteX22" fmla="*/ 350071 w 4099560"/>
              <a:gd name="connsiteY22" fmla="*/ 903729 h 4099560"/>
              <a:gd name="connsiteX23" fmla="*/ 2049780 w 4099560"/>
              <a:gd name="connsiteY23" fmla="*/ 0 h 4099560"/>
              <a:gd name="connsiteX24" fmla="*/ 3631490 w 4099560"/>
              <a:gd name="connsiteY24" fmla="*/ 745930 h 4099560"/>
              <a:gd name="connsiteX25" fmla="*/ 3700489 w 4099560"/>
              <a:gd name="connsiteY25" fmla="*/ 838201 h 4099560"/>
              <a:gd name="connsiteX26" fmla="*/ 399071 w 4099560"/>
              <a:gd name="connsiteY26" fmla="*/ 838201 h 4099560"/>
              <a:gd name="connsiteX27" fmla="*/ 468070 w 4099560"/>
              <a:gd name="connsiteY27" fmla="*/ 745930 h 4099560"/>
              <a:gd name="connsiteX28" fmla="*/ 2049780 w 4099560"/>
              <a:gd name="connsiteY28" fmla="*/ 0 h 4099560"/>
            </a:gdLst>
            <a:ahLst/>
            <a:cxnLst/>
            <a:rect l="l" t="t" r="r" b="b"/>
            <a:pathLst>
              <a:path w="4099560" h="1714499">
                <a:moveTo>
                  <a:pt x="364883" y="0"/>
                </a:moveTo>
                <a:lnTo>
                  <a:pt x="3734677" y="0"/>
                </a:lnTo>
                <a:lnTo>
                  <a:pt x="3749490" y="19809"/>
                </a:lnTo>
                <a:cubicBezTo>
                  <a:pt x="3970506" y="346956"/>
                  <a:pt x="4099560" y="741337"/>
                  <a:pt x="4099560" y="1165860"/>
                </a:cubicBezTo>
                <a:cubicBezTo>
                  <a:pt x="4099560" y="1307368"/>
                  <a:pt x="4085221" y="1445526"/>
                  <a:pt x="4057916" y="1578962"/>
                </a:cubicBezTo>
                <a:lnTo>
                  <a:pt x="4023066" y="1714499"/>
                </a:lnTo>
                <a:lnTo>
                  <a:pt x="76495" y="1714499"/>
                </a:lnTo>
                <a:lnTo>
                  <a:pt x="41644" y="1578962"/>
                </a:lnTo>
                <a:cubicBezTo>
                  <a:pt x="14340" y="1445526"/>
                  <a:pt x="0" y="1307368"/>
                  <a:pt x="0" y="1165860"/>
                </a:cubicBezTo>
                <a:cubicBezTo>
                  <a:pt x="0" y="741337"/>
                  <a:pt x="129054" y="346956"/>
                  <a:pt x="350071" y="19809"/>
                </a:cubicBezTo>
              </a:path>
            </a:pathLst>
          </a:cu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4026561" y="1460013"/>
            <a:ext cx="3064627" cy="778082"/>
          </a:xfrm>
          <a:custGeom>
            <a:avLst/>
            <a:gdLst>
              <a:gd name="connsiteX0" fmla="*/ 501048 w 4099560"/>
              <a:gd name="connsiteY0" fmla="*/ 3390899 h 4099560"/>
              <a:gd name="connsiteX1" fmla="*/ 3598512 w 4099560"/>
              <a:gd name="connsiteY1" fmla="*/ 3390899 h 4099560"/>
              <a:gd name="connsiteX2" fmla="*/ 3516477 w 4099560"/>
              <a:gd name="connsiteY2" fmla="*/ 3481702 h 4099560"/>
              <a:gd name="connsiteX3" fmla="*/ 2049780 w 4099560"/>
              <a:gd name="connsiteY3" fmla="*/ 4099560 h 4099560"/>
              <a:gd name="connsiteX4" fmla="*/ 583083 w 4099560"/>
              <a:gd name="connsiteY4" fmla="*/ 3481702 h 4099560"/>
              <a:gd name="connsiteX5" fmla="*/ 88250 w 4099560"/>
              <a:gd name="connsiteY5" fmla="*/ 2644138 h 4099560"/>
              <a:gd name="connsiteX6" fmla="*/ 4011310 w 4099560"/>
              <a:gd name="connsiteY6" fmla="*/ 2644138 h 4099560"/>
              <a:gd name="connsiteX7" fmla="*/ 4007406 w 4099560"/>
              <a:gd name="connsiteY7" fmla="*/ 2659322 h 4099560"/>
              <a:gd name="connsiteX8" fmla="*/ 3721387 w 4099560"/>
              <a:gd name="connsiteY8" fmla="*/ 3236372 h 4099560"/>
              <a:gd name="connsiteX9" fmla="*/ 3637451 w 4099560"/>
              <a:gd name="connsiteY9" fmla="*/ 3345180 h 4099560"/>
              <a:gd name="connsiteX10" fmla="*/ 462109 w 4099560"/>
              <a:gd name="connsiteY10" fmla="*/ 3345180 h 4099560"/>
              <a:gd name="connsiteX11" fmla="*/ 378174 w 4099560"/>
              <a:gd name="connsiteY11" fmla="*/ 3236372 h 4099560"/>
              <a:gd name="connsiteX12" fmla="*/ 92154 w 4099560"/>
              <a:gd name="connsiteY12" fmla="*/ 2659322 h 4099560"/>
              <a:gd name="connsiteX13" fmla="*/ 364883 w 4099560"/>
              <a:gd name="connsiteY13" fmla="*/ 883920 h 4099560"/>
              <a:gd name="connsiteX14" fmla="*/ 3734677 w 4099560"/>
              <a:gd name="connsiteY14" fmla="*/ 883920 h 4099560"/>
              <a:gd name="connsiteX15" fmla="*/ 3749490 w 4099560"/>
              <a:gd name="connsiteY15" fmla="*/ 903729 h 4099560"/>
              <a:gd name="connsiteX16" fmla="*/ 4099560 w 4099560"/>
              <a:gd name="connsiteY16" fmla="*/ 2049780 h 4099560"/>
              <a:gd name="connsiteX17" fmla="*/ 4057916 w 4099560"/>
              <a:gd name="connsiteY17" fmla="*/ 2462882 h 4099560"/>
              <a:gd name="connsiteX18" fmla="*/ 4023066 w 4099560"/>
              <a:gd name="connsiteY18" fmla="*/ 2598419 h 4099560"/>
              <a:gd name="connsiteX19" fmla="*/ 76495 w 4099560"/>
              <a:gd name="connsiteY19" fmla="*/ 2598419 h 4099560"/>
              <a:gd name="connsiteX20" fmla="*/ 41644 w 4099560"/>
              <a:gd name="connsiteY20" fmla="*/ 2462882 h 4099560"/>
              <a:gd name="connsiteX21" fmla="*/ 0 w 4099560"/>
              <a:gd name="connsiteY21" fmla="*/ 2049780 h 4099560"/>
              <a:gd name="connsiteX22" fmla="*/ 350071 w 4099560"/>
              <a:gd name="connsiteY22" fmla="*/ 903729 h 4099560"/>
              <a:gd name="connsiteX23" fmla="*/ 2049780 w 4099560"/>
              <a:gd name="connsiteY23" fmla="*/ 0 h 4099560"/>
              <a:gd name="connsiteX24" fmla="*/ 3631490 w 4099560"/>
              <a:gd name="connsiteY24" fmla="*/ 745930 h 4099560"/>
              <a:gd name="connsiteX25" fmla="*/ 3700489 w 4099560"/>
              <a:gd name="connsiteY25" fmla="*/ 838201 h 4099560"/>
              <a:gd name="connsiteX26" fmla="*/ 399071 w 4099560"/>
              <a:gd name="connsiteY26" fmla="*/ 838201 h 4099560"/>
              <a:gd name="connsiteX27" fmla="*/ 468070 w 4099560"/>
              <a:gd name="connsiteY27" fmla="*/ 745930 h 4099560"/>
              <a:gd name="connsiteX28" fmla="*/ 2049780 w 4099560"/>
              <a:gd name="connsiteY28" fmla="*/ 0 h 4099560"/>
            </a:gdLst>
            <a:ahLst/>
            <a:cxnLst/>
            <a:rect l="l" t="t" r="r" b="b"/>
            <a:pathLst>
              <a:path w="3301418" h="838201">
                <a:moveTo>
                  <a:pt x="1650709" y="0"/>
                </a:moveTo>
                <a:cubicBezTo>
                  <a:pt x="2287494" y="0"/>
                  <a:pt x="2856459" y="290372"/>
                  <a:pt x="3232419" y="745930"/>
                </a:cubicBezTo>
                <a:lnTo>
                  <a:pt x="3301418" y="838201"/>
                </a:lnTo>
                <a:lnTo>
                  <a:pt x="0" y="838201"/>
                </a:lnTo>
                <a:lnTo>
                  <a:pt x="68999" y="745930"/>
                </a:lnTo>
                <a:cubicBezTo>
                  <a:pt x="444959" y="290372"/>
                  <a:pt x="1013924" y="0"/>
                  <a:pt x="1650709" y="0"/>
                </a:cubicBezTo>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3545123" y="1815455"/>
            <a:ext cx="123786" cy="123786"/>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3545123" y="4246957"/>
            <a:ext cx="123786" cy="123786"/>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673101" y="1999961"/>
            <a:ext cx="2700000" cy="1468601"/>
          </a:xfrm>
          <a:prstGeom prst="rect">
            <a:avLst/>
          </a:prstGeom>
          <a:noFill/>
          <a:ln>
            <a:noFill/>
          </a:ln>
        </p:spPr>
        <p:txBody>
          <a:bodyPr vert="horz" wrap="square" lIns="0" tIns="0" rIns="0" bIns="0" rtlCol="0" anchor="t"/>
          <a:lstStyle/>
          <a:p>
            <a:pPr>
              <a:lnSpc>
                <a:spcPct val="150000"/>
              </a:lnSpc>
            </a:pPr>
            <a:r>
              <a:rPr kumimoji="1" lang="en-US" altLang="zh-CN" sz="1200">
                <a:ln w="12700">
                  <a:noFill/>
                </a:ln>
                <a:solidFill>
                  <a:srgbClr val="000000">
                    <a:alpha val="100000"/>
                  </a:srgbClr>
                </a:solidFill>
                <a:latin typeface="Source Han Sans"/>
                <a:ea typeface="Source Han Sans"/>
                <a:cs typeface="Source Han Sans"/>
              </a:rPr>
              <a:t>Tác giả: Jackson Divakar R, số lượng mẫu: 2095, số lượng đặc trưng: 14。
Nguồn dữ liệu: Kaggle, định dạng: CSV。</a:t>
            </a:r>
            <a:endParaRPr kumimoji="1" lang="zh-CN" altLang="en-US" sz="1400"/>
          </a:p>
          <a:p>
            <a:pPr algn="l">
              <a:lnSpc>
                <a:spcPct val="150000"/>
              </a:lnSpc>
            </a:pPr>
            <a:r>
              <a:rPr kumimoji="1" lang="en-US" altLang="zh-CN" sz="1288">
                <a:ln w="12700">
                  <a:noFill/>
                </a:ln>
                <a:solidFill>
                  <a:srgbClr val="262626">
                    <a:alpha val="100000"/>
                  </a:srgbClr>
                </a:solidFill>
                <a:latin typeface="Source Han Sans"/>
                <a:ea typeface="Source Han Sans"/>
                <a:cs typeface="Source Han Sans"/>
              </a:rPr>
              <a:t>.</a:t>
            </a:r>
            <a:endParaRPr kumimoji="1" lang="zh-CN" altLang="en-US"/>
          </a:p>
        </p:txBody>
      </p:sp>
      <p:sp>
        <p:nvSpPr>
          <p:cNvPr id="18" name="标题 1"/>
          <p:cNvSpPr txBox="1"/>
          <p:nvPr/>
        </p:nvSpPr>
        <p:spPr>
          <a:xfrm>
            <a:off x="673101" y="4368883"/>
            <a:ext cx="2700000" cy="1495792"/>
          </a:xfrm>
          <a:prstGeom prst="rect">
            <a:avLst/>
          </a:prstGeom>
          <a:noFill/>
          <a:ln>
            <a:noFill/>
          </a:ln>
        </p:spPr>
        <p:txBody>
          <a:bodyPr vert="horz" wrap="square" lIns="0" tIns="0" rIns="0" bIns="0" rtlCol="0" anchor="t"/>
          <a:lstStyle/>
          <a:p>
            <a:pPr algn="l">
              <a:lnSpc>
                <a:spcPct val="150000"/>
              </a:lnSpc>
            </a:pPr>
            <a:r>
              <a:rPr kumimoji="1" lang="en-US" altLang="zh-CN" sz="1187">
                <a:ln w="12700">
                  <a:noFill/>
                </a:ln>
                <a:solidFill>
                  <a:srgbClr val="262626">
                    <a:alpha val="100000"/>
                  </a:srgbClr>
                </a:solidFill>
                <a:latin typeface="Source Han Sans"/>
                <a:ea typeface="Source Han Sans"/>
                <a:cs typeface="Source Han Sans"/>
              </a:rPr>
              <a:t>Bao gồm thông tin về giá xe, năm sản xuất, loại nhiên liệu, hộp số, số chủ sở hữu, hãng xe, quãng đường đã đi, dung tích động cơ, công suất tối đa, số chỗ ngồi, mức tiêu hao nhiên liệu.</a:t>
            </a:r>
            <a:endParaRPr kumimoji="1" lang="zh-CN" altLang="en-US"/>
          </a:p>
        </p:txBody>
      </p:sp>
      <p:sp>
        <p:nvSpPr>
          <p:cNvPr id="19" name="标题 1"/>
          <p:cNvSpPr txBox="1"/>
          <p:nvPr/>
        </p:nvSpPr>
        <p:spPr>
          <a:xfrm>
            <a:off x="8818014" y="4975499"/>
            <a:ext cx="2700000" cy="1208249"/>
          </a:xfrm>
          <a:prstGeom prst="rect">
            <a:avLst/>
          </a:prstGeom>
          <a:noFill/>
          <a:ln>
            <a:noFill/>
          </a:ln>
        </p:spPr>
        <p:txBody>
          <a:bodyPr vert="horz" wrap="square" lIns="0" tIns="0" rIns="0" bIns="0" rtlCol="0" anchor="t"/>
          <a:lstStyle/>
          <a:p>
            <a:pPr algn="l">
              <a:lnSpc>
                <a:spcPct val="150000"/>
              </a:lnSpc>
            </a:pPr>
            <a:r>
              <a:rPr kumimoji="1" lang="en-US" altLang="zh-CN" sz="1265">
                <a:ln w="12700">
                  <a:noFill/>
                </a:ln>
                <a:solidFill>
                  <a:srgbClr val="262626">
                    <a:alpha val="100000"/>
                  </a:srgbClr>
                </a:solidFill>
                <a:latin typeface="Source Han Sans"/>
                <a:ea typeface="Source Han Sans"/>
                <a:cs typeface="Source Han Sans"/>
              </a:rPr>
              <a:t>Các cột gồm Price, Year, Fuel_Type, Transmission, Owner_Type, Mileage, Engine, Power, Seats, Fuel_Consumption, Brand.</a:t>
            </a:r>
            <a:endParaRPr kumimoji="1" lang="zh-CN" altLang="en-US"/>
          </a:p>
        </p:txBody>
      </p:sp>
      <p:sp>
        <p:nvSpPr>
          <p:cNvPr id="20" name="标题 1"/>
          <p:cNvSpPr txBox="1"/>
          <p:nvPr/>
        </p:nvSpPr>
        <p:spPr>
          <a:xfrm>
            <a:off x="8818015" y="3038708"/>
            <a:ext cx="2700000" cy="1208249"/>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Biến mục tiêu là giá xe(selling_price), cần dự đoán để hỗ trợ người mua xe và doanh nghiệp xe.</a:t>
            </a:r>
            <a:endParaRPr kumimoji="1" lang="zh-CN" altLang="en-US"/>
          </a:p>
        </p:txBody>
      </p:sp>
      <p:sp>
        <p:nvSpPr>
          <p:cNvPr id="21" name="标题 1"/>
          <p:cNvSpPr txBox="1"/>
          <p:nvPr/>
        </p:nvSpPr>
        <p:spPr>
          <a:xfrm>
            <a:off x="673101" y="1399724"/>
            <a:ext cx="2700000" cy="539948"/>
          </a:xfrm>
          <a:prstGeom prst="rect">
            <a:avLst/>
          </a:prstGeom>
          <a:noFill/>
          <a:ln>
            <a:noFill/>
          </a:ln>
        </p:spPr>
        <p:txBody>
          <a:bodyPr vert="horz" wrap="square" lIns="0" tIns="0" rIns="0" bIns="0" rtlCol="0" anchor="b"/>
          <a:lstStyle/>
          <a:p>
            <a:pPr algn="l">
              <a:lnSpc>
                <a:spcPct val="120000"/>
              </a:lnSpc>
            </a:pPr>
            <a:r>
              <a:rPr kumimoji="1" lang="en-US" altLang="zh-CN" sz="1109">
                <a:ln w="12700">
                  <a:noFill/>
                </a:ln>
                <a:solidFill>
                  <a:srgbClr val="262626">
                    <a:alpha val="100000"/>
                  </a:srgbClr>
                </a:solidFill>
                <a:latin typeface="Source Han Sans CN Bold"/>
                <a:ea typeface="Source Han Sans CN Bold"/>
                <a:cs typeface="Source Han Sans CN Bold"/>
              </a:rPr>
              <a:t>Thông tin cơ bản</a:t>
            </a:r>
            <a:endParaRPr kumimoji="1" lang="zh-CN" altLang="en-US"/>
          </a:p>
        </p:txBody>
      </p:sp>
      <p:sp>
        <p:nvSpPr>
          <p:cNvPr id="22" name="标题 1"/>
          <p:cNvSpPr txBox="1"/>
          <p:nvPr/>
        </p:nvSpPr>
        <p:spPr>
          <a:xfrm>
            <a:off x="5938602" y="2885886"/>
            <a:ext cx="460412" cy="380826"/>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a:off x="6416426" y="4746206"/>
            <a:ext cx="434989" cy="380826"/>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a:off x="5637377" y="4049471"/>
            <a:ext cx="420053" cy="380827"/>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a:off x="5383093" y="1658641"/>
            <a:ext cx="351562" cy="380827"/>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a:off x="673101" y="3762814"/>
            <a:ext cx="2700000" cy="539948"/>
          </a:xfrm>
          <a:prstGeom prst="rect">
            <a:avLst/>
          </a:prstGeom>
          <a:noFill/>
          <a:ln>
            <a:noFill/>
          </a:ln>
        </p:spPr>
        <p:txBody>
          <a:bodyPr vert="horz" wrap="square" lIns="0" tIns="0" rIns="0" bIns="0" rtlCol="0" anchor="b"/>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Nội dung của dữ liệu</a:t>
            </a:r>
            <a:endParaRPr kumimoji="1" lang="zh-CN" altLang="en-US"/>
          </a:p>
        </p:txBody>
      </p:sp>
      <p:sp>
        <p:nvSpPr>
          <p:cNvPr id="27" name="标题 1"/>
          <p:cNvSpPr txBox="1"/>
          <p:nvPr/>
        </p:nvSpPr>
        <p:spPr>
          <a:xfrm>
            <a:off x="8818014" y="2455396"/>
            <a:ext cx="2700000" cy="539948"/>
          </a:xfrm>
          <a:prstGeom prst="rect">
            <a:avLst/>
          </a:prstGeom>
          <a:noFill/>
          <a:ln>
            <a:noFill/>
          </a:ln>
        </p:spPr>
        <p:txBody>
          <a:bodyPr vert="horz" wrap="square" lIns="0" tIns="0" rIns="0" bIns="0" rtlCol="0" anchor="b"/>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Biến mục tiêu</a:t>
            </a:r>
            <a:endParaRPr kumimoji="1" lang="zh-CN" altLang="en-US"/>
          </a:p>
        </p:txBody>
      </p:sp>
      <p:sp>
        <p:nvSpPr>
          <p:cNvPr id="28" name="标题 1"/>
          <p:cNvSpPr txBox="1"/>
          <p:nvPr/>
        </p:nvSpPr>
        <p:spPr>
          <a:xfrm>
            <a:off x="8818900" y="4396671"/>
            <a:ext cx="2700000" cy="539948"/>
          </a:xfrm>
          <a:prstGeom prst="rect">
            <a:avLst/>
          </a:prstGeom>
          <a:noFill/>
          <a:ln>
            <a:noFill/>
          </a:ln>
        </p:spPr>
        <p:txBody>
          <a:bodyPr vert="horz" wrap="square" lIns="0" tIns="0" rIns="0" bIns="0" rtlCol="0" anchor="b"/>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Danh sách các cột</a:t>
            </a:r>
            <a:endParaRPr kumimoji="1" lang="zh-CN" altLang="en-US"/>
          </a:p>
        </p:txBody>
      </p:sp>
      <p:sp>
        <p:nvSpPr>
          <p:cNvPr id="29"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Dataset 3: Car price prediction dataset</a:t>
            </a: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4229100" y="4198217"/>
            <a:ext cx="5332595" cy="2659783"/>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1828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529476" flipH="1" flipV="1">
            <a:off x="-446028" y="5649735"/>
            <a:ext cx="2017887" cy="2056924"/>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05211" y="2843259"/>
            <a:ext cx="6204429" cy="1884532"/>
          </a:xfrm>
          <a:prstGeom prst="rect">
            <a:avLst/>
          </a:prstGeom>
          <a:noFill/>
          <a:ln>
            <a:noFill/>
          </a:ln>
        </p:spPr>
        <p:txBody>
          <a:bodyPr vert="horz" wrap="square" lIns="0" tIns="0" rIns="0" bIns="0" rtlCol="0" anchor="ctr"/>
          <a:lstStyle/>
          <a:p>
            <a:pPr algn="l">
              <a:lnSpc>
                <a:spcPct val="130000"/>
              </a:lnSpc>
            </a:pPr>
            <a:r>
              <a:rPr kumimoji="1" lang="en-US" altLang="zh-CN" sz="3802">
                <a:ln w="12700">
                  <a:noFill/>
                </a:ln>
                <a:solidFill>
                  <a:srgbClr val="262626">
                    <a:alpha val="100000"/>
                  </a:srgbClr>
                </a:solidFill>
                <a:latin typeface="Source Han Sans CN Bold"/>
                <a:ea typeface="Source Han Sans CN Bold"/>
                <a:cs typeface="Source Han Sans CN Bold"/>
              </a:rPr>
              <a:t>Tiền xử lý dữ liệu và phân tích khám phá dữ liệu</a:t>
            </a:r>
            <a:endParaRPr kumimoji="1" lang="zh-CN" altLang="en-US"/>
          </a:p>
        </p:txBody>
      </p:sp>
      <p:sp>
        <p:nvSpPr>
          <p:cNvPr id="8" name="标题 1"/>
          <p:cNvSpPr txBox="1"/>
          <p:nvPr/>
        </p:nvSpPr>
        <p:spPr>
          <a:xfrm>
            <a:off x="522560"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513158" y="4916164"/>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46458" y="4916164"/>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979758" y="4916164"/>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213059" y="4925444"/>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51317" y="1581279"/>
            <a:ext cx="2924969" cy="1223355"/>
          </a:xfrm>
          <a:prstGeom prst="rect">
            <a:avLst/>
          </a:prstGeom>
          <a:noFill/>
          <a:ln>
            <a:noFill/>
          </a:ln>
        </p:spPr>
        <p:txBody>
          <a:bodyPr vert="horz" wrap="square" lIns="0" tIns="0" rIns="0" bIns="0" rtlCol="0" anchor="b"/>
          <a:lstStyle/>
          <a:p>
            <a:pPr algn="r">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a:off x="3320213" y="-94344"/>
            <a:ext cx="1602676" cy="2898978"/>
          </a:xfrm>
          <a:prstGeom prst="rect">
            <a:avLst/>
          </a:prstGeom>
          <a:noFill/>
          <a:ln>
            <a:noFill/>
          </a:ln>
        </p:spPr>
        <p:txBody>
          <a:bodyPr vert="horz" wrap="square" lIns="0" tIns="0" rIns="0" bIns="0" rtlCol="0" anchor="b"/>
          <a:lstStyle/>
          <a:p>
            <a:pPr algn="l">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03</a:t>
            </a: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Hình minh họa quá trình tiền xử lý và khám phá dữ liệu</a:t>
            </a:r>
            <a:endParaRPr kumimoji="1" lang="zh-CN" altLang="en-US"/>
          </a:p>
        </p:txBody>
      </p:sp>
      <p:pic>
        <p:nvPicPr>
          <p:cNvPr id="13" name="Picture 12" descr="A diagram of different colored blocks&#10;&#10;AI-generated content may be incorrect.">
            <a:extLst>
              <a:ext uri="{FF2B5EF4-FFF2-40B4-BE49-F238E27FC236}">
                <a16:creationId xmlns:a16="http://schemas.microsoft.com/office/drawing/2014/main" id="{E70B935E-3CDE-1609-C580-684864A9F0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3430" y="1097755"/>
            <a:ext cx="6345140" cy="550824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64AB86FB-DA27-82E5-A1DE-4C8BA036A62B}"/>
              </a:ext>
            </a:extLst>
          </p:cNvPr>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 name="标题 1"/>
          <p:cNvSpPr txBox="1"/>
          <p:nvPr/>
        </p:nvSpPr>
        <p:spPr>
          <a:xfrm>
            <a:off x="444900" y="1284944"/>
            <a:ext cx="3602454" cy="5362345"/>
          </a:xfrm>
          <a:prstGeom prst="rect">
            <a:avLst/>
          </a:prstGeom>
          <a:solidFill>
            <a:schemeClr val="bg1"/>
          </a:solidFill>
          <a:ln w="12700" cap="sq">
            <a:gradFill>
              <a:gsLst>
                <a:gs pos="0">
                  <a:schemeClr val="accent2">
                    <a:lumMod val="20000"/>
                    <a:lumOff val="80000"/>
                  </a:schemeClr>
                </a:gs>
                <a:gs pos="100000">
                  <a:schemeClr val="accent2"/>
                </a:gs>
              </a:gsLst>
              <a:lin ang="2700000" scaled="0"/>
            </a:grad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77261" y="4547855"/>
            <a:ext cx="3157144" cy="1687845"/>
          </a:xfrm>
          <a:prstGeom prst="rect">
            <a:avLst/>
          </a:prstGeom>
          <a:noFill/>
          <a:ln>
            <a:noFill/>
          </a:ln>
        </p:spPr>
        <p:txBody>
          <a:bodyPr vert="horz" wrap="square" lIns="0" tIns="0" rIns="0" bIns="0" rtlCol="0" anchor="t"/>
          <a:lstStyle/>
          <a:p>
            <a:pPr algn="l">
              <a:lnSpc>
                <a:spcPct val="130000"/>
              </a:lnSpc>
            </a:pPr>
            <a:r>
              <a:rPr kumimoji="1" lang="en-US" altLang="zh-CN" sz="1400">
                <a:ln w="12700">
                  <a:noFill/>
                </a:ln>
                <a:solidFill>
                  <a:srgbClr val="262626">
                    <a:alpha val="100000"/>
                  </a:srgbClr>
                </a:solidFill>
                <a:latin typeface="Source Han Sans"/>
                <a:ea typeface="Source Han Sans"/>
                <a:cs typeface="Source Han Sans"/>
              </a:rPr>
              <a:t>Loại bỏ các phương tiện sử dụng CNG và LPG, loại bỏ xe thử nghiệm (Test Drive Car)。
Xóa từ "Owner" trong cột owner, lấy tên hãng xe từ cột name。
Chuyển đổi đơn vị giá bán, đổi tên cột mileage, xóa cột seller_type。</a:t>
            </a:r>
            <a:endParaRPr kumimoji="1" lang="zh-CN" altLang="en-US"/>
          </a:p>
        </p:txBody>
      </p:sp>
      <p:sp>
        <p:nvSpPr>
          <p:cNvPr id="5" name="标题 1"/>
          <p:cNvSpPr txBox="1"/>
          <p:nvPr/>
        </p:nvSpPr>
        <p:spPr>
          <a:xfrm>
            <a:off x="677262" y="3672521"/>
            <a:ext cx="2735734" cy="614512"/>
          </a:xfrm>
          <a:prstGeom prst="rect">
            <a:avLst/>
          </a:prstGeom>
          <a:noFill/>
          <a:ln>
            <a:noFill/>
          </a:ln>
        </p:spPr>
        <p:txBody>
          <a:bodyPr vert="horz" wrap="square" lIns="0" tIns="0" rIns="0" bIns="0" rtlCol="0" anchor="b"/>
          <a:lstStyle/>
          <a:p>
            <a:pPr algn="l">
              <a:lnSpc>
                <a:spcPct val="100000"/>
              </a:lnSpc>
            </a:pPr>
            <a:r>
              <a:rPr kumimoji="1" lang="en-US" altLang="zh-CN" sz="1600">
                <a:ln w="12700">
                  <a:noFill/>
                </a:ln>
                <a:solidFill>
                  <a:srgbClr val="00B0F0">
                    <a:alpha val="100000"/>
                  </a:srgbClr>
                </a:solidFill>
                <a:latin typeface="Source Han Sans CN Bold"/>
                <a:ea typeface="Source Han Sans CN Bold"/>
                <a:cs typeface="Source Han Sans CN Bold"/>
              </a:rPr>
              <a:t>Dữ liệu từ dataset1</a:t>
            </a:r>
            <a:endParaRPr kumimoji="1" lang="zh-CN" altLang="en-US"/>
          </a:p>
        </p:txBody>
      </p:sp>
      <p:sp>
        <p:nvSpPr>
          <p:cNvPr id="6" name="标题 1"/>
          <p:cNvSpPr txBox="1"/>
          <p:nvPr/>
        </p:nvSpPr>
        <p:spPr>
          <a:xfrm>
            <a:off x="696031" y="4391820"/>
            <a:ext cx="3096000" cy="18000"/>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3469952" y="3938514"/>
            <a:ext cx="321738" cy="348519"/>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2"/>
          </a:solidFill>
          <a:ln w="1860" cap="flat">
            <a:noFill/>
            <a:miter/>
          </a:ln>
        </p:spPr>
        <p:txBody>
          <a:bodyPr vert="horz" wrap="square" lIns="91440" tIns="45720" rIns="91440" bIns="45720" rtlCol="0" anchor="b"/>
          <a:lstStyle/>
          <a:p>
            <a:pPr algn="l">
              <a:lnSpc>
                <a:spcPct val="110000"/>
              </a:lnSpc>
            </a:pPr>
            <a:endParaRPr kumimoji="1" lang="zh-CN" altLang="en-US"/>
          </a:p>
        </p:txBody>
      </p:sp>
      <p:sp>
        <p:nvSpPr>
          <p:cNvPr id="8" name="标题 1"/>
          <p:cNvSpPr txBox="1"/>
          <p:nvPr/>
        </p:nvSpPr>
        <p:spPr>
          <a:xfrm>
            <a:off x="4318828" y="1284945"/>
            <a:ext cx="3602454" cy="5362344"/>
          </a:xfrm>
          <a:prstGeom prst="rect">
            <a:avLst/>
          </a:prstGeom>
          <a:solidFill>
            <a:schemeClr val="bg1"/>
          </a:solidFill>
          <a:ln w="12700" cap="sq">
            <a:gradFill>
              <a:gsLst>
                <a:gs pos="0">
                  <a:schemeClr val="accent2">
                    <a:lumMod val="20000"/>
                    <a:lumOff val="80000"/>
                  </a:schemeClr>
                </a:gs>
                <a:gs pos="100000">
                  <a:schemeClr val="accent2"/>
                </a:gs>
              </a:gsLst>
              <a:lin ang="2700000" scaled="0"/>
            </a:gradFill>
            <a:miter/>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551189" y="4547855"/>
            <a:ext cx="3157144" cy="1687845"/>
          </a:xfrm>
          <a:prstGeom prst="rect">
            <a:avLst/>
          </a:prstGeom>
          <a:noFill/>
          <a:ln>
            <a:noFill/>
          </a:ln>
        </p:spPr>
        <p:txBody>
          <a:bodyPr vert="horz" wrap="square" lIns="0" tIns="0" rIns="0" bIns="0" rtlCol="0" anchor="t"/>
          <a:lstStyle/>
          <a:p>
            <a:pPr algn="l">
              <a:lnSpc>
                <a:spcPct val="130000"/>
              </a:lnSpc>
            </a:pPr>
            <a:r>
              <a:rPr kumimoji="1" lang="en-US" altLang="zh-CN" sz="1400">
                <a:ln w="12700">
                  <a:noFill/>
                </a:ln>
                <a:solidFill>
                  <a:srgbClr val="262626">
                    <a:alpha val="100000"/>
                  </a:srgbClr>
                </a:solidFill>
                <a:latin typeface="Source Han Sans"/>
                <a:ea typeface="Source Han Sans"/>
                <a:cs typeface="Source Han Sans"/>
              </a:rPr>
              <a:t>Loại bỏ xe điện, trích xuất số từ các cột Engine, Power và Mileage。
Lấy tên hãng xe từ cột Name, đổi tên các cột theo chuẩn。
Xóa các cột không cần thiết, sắp xếp lại thứ tự cột。</a:t>
            </a:r>
            <a:endParaRPr kumimoji="1" lang="zh-CN" altLang="en-US"/>
          </a:p>
        </p:txBody>
      </p:sp>
      <p:sp>
        <p:nvSpPr>
          <p:cNvPr id="11" name="标题 1"/>
          <p:cNvSpPr txBox="1"/>
          <p:nvPr/>
        </p:nvSpPr>
        <p:spPr>
          <a:xfrm>
            <a:off x="4551190" y="3672521"/>
            <a:ext cx="2735734" cy="614512"/>
          </a:xfrm>
          <a:prstGeom prst="rect">
            <a:avLst/>
          </a:prstGeom>
          <a:noFill/>
          <a:ln>
            <a:noFill/>
          </a:ln>
        </p:spPr>
        <p:txBody>
          <a:bodyPr vert="horz" wrap="square" lIns="0" tIns="0" rIns="0" bIns="0" rtlCol="0" anchor="b"/>
          <a:lstStyle/>
          <a:p>
            <a:pPr algn="l">
              <a:lnSpc>
                <a:spcPct val="100000"/>
              </a:lnSpc>
            </a:pPr>
            <a:r>
              <a:rPr kumimoji="1" lang="en-US" altLang="zh-CN" sz="1600">
                <a:ln w="12700">
                  <a:noFill/>
                </a:ln>
                <a:solidFill>
                  <a:srgbClr val="00B0F0">
                    <a:alpha val="100000"/>
                  </a:srgbClr>
                </a:solidFill>
                <a:latin typeface="Source Han Sans CN Bold"/>
                <a:ea typeface="Source Han Sans CN Bold"/>
                <a:cs typeface="Source Han Sans CN Bold"/>
              </a:rPr>
              <a:t>Dữ liệu từ dataset2</a:t>
            </a:r>
            <a:endParaRPr kumimoji="1" lang="zh-CN" altLang="en-US"/>
          </a:p>
        </p:txBody>
      </p:sp>
      <p:sp>
        <p:nvSpPr>
          <p:cNvPr id="12" name="标题 1"/>
          <p:cNvSpPr txBox="1"/>
          <p:nvPr/>
        </p:nvSpPr>
        <p:spPr>
          <a:xfrm>
            <a:off x="4569959" y="4391820"/>
            <a:ext cx="3096000" cy="18000"/>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7286923" y="3938514"/>
            <a:ext cx="360138" cy="348519"/>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2"/>
          </a:solidFill>
          <a:ln w="1860" cap="flat">
            <a:noFill/>
            <a:miter/>
          </a:ln>
        </p:spPr>
        <p:txBody>
          <a:bodyPr vert="horz" wrap="square" lIns="91440" tIns="45720" rIns="91440" bIns="45720" rtlCol="0" anchor="b"/>
          <a:lstStyle/>
          <a:p>
            <a:pPr algn="l">
              <a:lnSpc>
                <a:spcPct val="110000"/>
              </a:lnSpc>
            </a:pPr>
            <a:endParaRPr kumimoji="1" lang="zh-CN" altLang="en-US"/>
          </a:p>
        </p:txBody>
      </p:sp>
      <p:sp>
        <p:nvSpPr>
          <p:cNvPr id="14" name="标题 1"/>
          <p:cNvSpPr txBox="1"/>
          <p:nvPr/>
        </p:nvSpPr>
        <p:spPr>
          <a:xfrm>
            <a:off x="8192756" y="1284944"/>
            <a:ext cx="3602454" cy="5362343"/>
          </a:xfrm>
          <a:prstGeom prst="rect">
            <a:avLst/>
          </a:prstGeom>
          <a:solidFill>
            <a:schemeClr val="bg1"/>
          </a:solidFill>
          <a:ln w="12700" cap="sq">
            <a:gradFill>
              <a:gsLst>
                <a:gs pos="0">
                  <a:schemeClr val="accent2">
                    <a:lumMod val="20000"/>
                    <a:lumOff val="80000"/>
                  </a:schemeClr>
                </a:gs>
                <a:gs pos="100000">
                  <a:schemeClr val="accent2"/>
                </a:gs>
              </a:gsLst>
              <a:lin ang="2700000" scaled="0"/>
            </a:grad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8425117" y="4547855"/>
            <a:ext cx="3157144" cy="2099432"/>
          </a:xfrm>
          <a:prstGeom prst="rect">
            <a:avLst/>
          </a:prstGeom>
          <a:noFill/>
          <a:ln>
            <a:noFill/>
          </a:ln>
        </p:spPr>
        <p:txBody>
          <a:bodyPr vert="horz" wrap="square" lIns="0" tIns="0" rIns="0" bIns="0" rtlCol="0" anchor="t"/>
          <a:lstStyle/>
          <a:p>
            <a:pPr algn="l">
              <a:lnSpc>
                <a:spcPct val="130000"/>
              </a:lnSpc>
            </a:pPr>
            <a:r>
              <a:rPr kumimoji="1" lang="en-US" altLang="zh-CN" sz="1400">
                <a:ln w="12700">
                  <a:noFill/>
                </a:ln>
                <a:solidFill>
                  <a:srgbClr val="262626">
                    <a:alpha val="100000"/>
                  </a:srgbClr>
                </a:solidFill>
                <a:latin typeface="Source Han Sans"/>
                <a:ea typeface="Source Han Sans"/>
                <a:cs typeface="Source Han Sans"/>
              </a:rPr>
              <a:t>Loại bỏ các phương tiện sử dụng CNG và LPG, loại bỏ xe thử nghiệm (Test Drive Car)。
Xóa từ "Owner" trong cột owner, chuyển đổi đơn vị giá bán。
Đổi tên các cột theo chuẩn, xóa các cột không cần thiết。</a:t>
            </a:r>
            <a:endParaRPr kumimoji="1" lang="zh-CN" altLang="en-US"/>
          </a:p>
        </p:txBody>
      </p:sp>
      <p:sp>
        <p:nvSpPr>
          <p:cNvPr id="17" name="标题 1"/>
          <p:cNvSpPr txBox="1"/>
          <p:nvPr/>
        </p:nvSpPr>
        <p:spPr>
          <a:xfrm>
            <a:off x="8425118" y="3672521"/>
            <a:ext cx="2735734" cy="614512"/>
          </a:xfrm>
          <a:prstGeom prst="rect">
            <a:avLst/>
          </a:prstGeom>
          <a:noFill/>
          <a:ln>
            <a:noFill/>
          </a:ln>
        </p:spPr>
        <p:txBody>
          <a:bodyPr vert="horz" wrap="square" lIns="0" tIns="0" rIns="0" bIns="0" rtlCol="0" anchor="b"/>
          <a:lstStyle/>
          <a:p>
            <a:pPr algn="l">
              <a:lnSpc>
                <a:spcPct val="100000"/>
              </a:lnSpc>
            </a:pPr>
            <a:r>
              <a:rPr kumimoji="1" lang="en-US" altLang="zh-CN" sz="1600">
                <a:ln w="12700">
                  <a:noFill/>
                </a:ln>
                <a:solidFill>
                  <a:srgbClr val="00B0F0">
                    <a:alpha val="100000"/>
                  </a:srgbClr>
                </a:solidFill>
                <a:latin typeface="Source Han Sans CN Bold"/>
                <a:ea typeface="Source Han Sans CN Bold"/>
                <a:cs typeface="Source Han Sans CN Bold"/>
              </a:rPr>
              <a:t>Dữ liệu từ dataset3</a:t>
            </a:r>
            <a:endParaRPr kumimoji="1" lang="zh-CN" altLang="en-US"/>
          </a:p>
        </p:txBody>
      </p:sp>
      <p:sp>
        <p:nvSpPr>
          <p:cNvPr id="18" name="标题 1"/>
          <p:cNvSpPr txBox="1"/>
          <p:nvPr/>
        </p:nvSpPr>
        <p:spPr>
          <a:xfrm>
            <a:off x="8443887" y="4391820"/>
            <a:ext cx="3096000" cy="18000"/>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11160852" y="3983629"/>
            <a:ext cx="334655" cy="303404"/>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accent2"/>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1004944" y="413755"/>
            <a:ext cx="10513956" cy="432000"/>
          </a:xfrm>
          <a:prstGeom prst="rect">
            <a:avLst/>
          </a:prstGeom>
          <a:noFill/>
          <a:ln>
            <a:noFill/>
          </a:ln>
        </p:spPr>
        <p:txBody>
          <a:bodyPr vert="horz" wrap="square" lIns="0" tIns="0" rIns="0" bIns="0" rtlCol="0" anchor="ctr"/>
          <a:lstStyle/>
          <a:p>
            <a:pPr algn="l">
              <a:lnSpc>
                <a:spcPct val="110000"/>
              </a:lnSpc>
            </a:pPr>
            <a:r>
              <a:rPr kumimoji="1" lang="en-US" altLang="zh-CN" sz="3200">
                <a:ln w="12700">
                  <a:noFill/>
                </a:ln>
                <a:solidFill>
                  <a:srgbClr val="262626">
                    <a:alpha val="100000"/>
                  </a:srgbClr>
                </a:solidFill>
                <a:latin typeface="Source Han Sans CN Bold"/>
                <a:ea typeface="Source Han Sans CN Bold"/>
                <a:cs typeface="Source Han Sans CN Bold"/>
              </a:rPr>
              <a:t>Tiền xử lý dữ liệu</a:t>
            </a:r>
            <a:endParaRPr kumimoji="1" lang="zh-CN" altLang="en-US"/>
          </a:p>
        </p:txBody>
      </p:sp>
      <p:sp>
        <p:nvSpPr>
          <p:cNvPr id="21" name="标题 1"/>
          <p:cNvSpPr txBox="1"/>
          <p:nvPr/>
        </p:nvSpPr>
        <p:spPr>
          <a:xfrm flipV="1">
            <a:off x="480400" y="0"/>
            <a:ext cx="360000" cy="936000"/>
          </a:xfrm>
          <a:prstGeom prst="round2SameRect">
            <a:avLst>
              <a:gd name="adj1" fmla="val 50000"/>
              <a:gd name="adj2" fmla="val 0"/>
            </a:avLst>
          </a:prstGeom>
          <a:gradFill>
            <a:gsLst>
              <a:gs pos="10000">
                <a:schemeClr val="accent1"/>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028" name="Picture 4">
            <a:extLst>
              <a:ext uri="{FF2B5EF4-FFF2-40B4-BE49-F238E27FC236}">
                <a16:creationId xmlns:a16="http://schemas.microsoft.com/office/drawing/2014/main" id="{4D1260BC-C64A-92F9-FB86-6BE539B377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739" y="1489560"/>
            <a:ext cx="3274783" cy="216496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4FB7DB6B-427B-3766-4CA7-F43E336E61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5559" y="1539793"/>
            <a:ext cx="3273552" cy="213272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35DAF3E4-468C-1AC3-61C7-85E985D25B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66913" y="1539793"/>
            <a:ext cx="3273552" cy="21147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89721"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251021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03551"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660400"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878790"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phối của dữ liệu</a:t>
            </a:r>
            <a:endParaRPr kumimoji="1" lang="zh-CN" altLang="en-US"/>
          </a:p>
        </p:txBody>
      </p:sp>
      <p:sp>
        <p:nvSpPr>
          <p:cNvPr id="8" name="标题 1"/>
          <p:cNvSpPr txBox="1"/>
          <p:nvPr/>
        </p:nvSpPr>
        <p:spPr>
          <a:xfrm>
            <a:off x="758816"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phối giá xe cho thấy giá xe tập trung ở mức trung bình, có ít xe giá cao.
Biểu đồ phân phối quãng đường đã đi cho thấy đa số xe đã đi quãng đường trung bình.
Biểu đồ phân phối dung tích động cơ cho thấy dung tích động cơ tăng dần qua các năm.</a:t>
            </a:r>
            <a:endParaRPr kumimoji="1" lang="zh-CN" altLang="en-US"/>
          </a:p>
        </p:txBody>
      </p:sp>
      <p:sp>
        <p:nvSpPr>
          <p:cNvPr id="9" name="标题 1"/>
          <p:cNvSpPr txBox="1"/>
          <p:nvPr/>
        </p:nvSpPr>
        <p:spPr>
          <a:xfrm>
            <a:off x="1336011"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1542356"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11" name="标题 1"/>
          <p:cNvSpPr txBox="1"/>
          <p:nvPr/>
        </p:nvSpPr>
        <p:spPr>
          <a:xfrm>
            <a:off x="3459610"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5280108"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3573440"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3430289"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3648679"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bố các đặc trưng</a:t>
            </a:r>
            <a:endParaRPr kumimoji="1" lang="zh-CN" altLang="en-US"/>
          </a:p>
        </p:txBody>
      </p:sp>
      <p:sp>
        <p:nvSpPr>
          <p:cNvPr id="16" name="标题 1"/>
          <p:cNvSpPr txBox="1"/>
          <p:nvPr/>
        </p:nvSpPr>
        <p:spPr>
          <a:xfrm>
            <a:off x="3528705"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bố loại nhiên liệu cho thấy xe chạy xăng chiếm đa số, xe chạy dầu chiếm tỷ lệ nhỏ.
Biểu đồ phân bố số chỗ ngồi cho thấy xe 5 chỗ ngồi chiếm tỷ lệ cao nhất.
Biểu đồ phân bố công suất tối đa cho thấy công suất tối đa tăng dần qua các năm.</a:t>
            </a:r>
            <a:endParaRPr kumimoji="1" lang="zh-CN" altLang="en-US"/>
          </a:p>
        </p:txBody>
      </p:sp>
      <p:sp>
        <p:nvSpPr>
          <p:cNvPr id="17" name="标题 1"/>
          <p:cNvSpPr txBox="1"/>
          <p:nvPr/>
        </p:nvSpPr>
        <p:spPr>
          <a:xfrm>
            <a:off x="4105900"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4312245"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02</a:t>
            </a:r>
            <a:endParaRPr kumimoji="1" lang="zh-CN" altLang="en-US"/>
          </a:p>
        </p:txBody>
      </p:sp>
      <p:sp>
        <p:nvSpPr>
          <p:cNvPr id="19" name="标题 1"/>
          <p:cNvSpPr txBox="1"/>
          <p:nvPr/>
        </p:nvSpPr>
        <p:spPr>
          <a:xfrm>
            <a:off x="622949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804999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634332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620017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641856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số mẫu xe cũ theo năm sản xuất (2000–2020)</a:t>
            </a:r>
            <a:endParaRPr kumimoji="1" lang="zh-CN" altLang="en-US"/>
          </a:p>
        </p:txBody>
      </p:sp>
      <p:sp>
        <p:nvSpPr>
          <p:cNvPr id="24" name="标题 1"/>
          <p:cNvSpPr txBox="1"/>
          <p:nvPr/>
        </p:nvSpPr>
        <p:spPr>
          <a:xfrm>
            <a:off x="629859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số lượng xe cũ tăng đều qua các năm, thị trường xe cũ sôi động.</a:t>
            </a:r>
            <a:endParaRPr kumimoji="1" lang="zh-CN" altLang="en-US"/>
          </a:p>
        </p:txBody>
      </p:sp>
      <p:sp>
        <p:nvSpPr>
          <p:cNvPr id="25" name="标题 1"/>
          <p:cNvSpPr txBox="1"/>
          <p:nvPr/>
        </p:nvSpPr>
        <p:spPr>
          <a:xfrm>
            <a:off x="687578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708213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27" name="标题 1"/>
          <p:cNvSpPr txBox="1"/>
          <p:nvPr/>
        </p:nvSpPr>
        <p:spPr>
          <a:xfrm>
            <a:off x="899938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1081988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911321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a:off x="897006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a:off x="918845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nhiên liệu (2000-2020)</a:t>
            </a:r>
            <a:endParaRPr kumimoji="1" lang="zh-CN" altLang="en-US"/>
          </a:p>
        </p:txBody>
      </p:sp>
      <p:sp>
        <p:nvSpPr>
          <p:cNvPr id="32" name="标题 1"/>
          <p:cNvSpPr txBox="1"/>
          <p:nvPr/>
        </p:nvSpPr>
        <p:spPr>
          <a:xfrm>
            <a:off x="906848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chạy xăng luôn chiếm tỷ lệ cao, xe chạy dầu tăng dần qua các năm.</a:t>
            </a:r>
            <a:endParaRPr kumimoji="1" lang="zh-CN" altLang="en-US"/>
          </a:p>
        </p:txBody>
      </p:sp>
      <p:sp>
        <p:nvSpPr>
          <p:cNvPr id="33" name="标题 1"/>
          <p:cNvSpPr txBox="1"/>
          <p:nvPr/>
        </p:nvSpPr>
        <p:spPr>
          <a:xfrm>
            <a:off x="964567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a:off x="985202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04</a:t>
            </a:r>
            <a:endParaRPr kumimoji="1" lang="zh-CN" altLang="en-US"/>
          </a:p>
        </p:txBody>
      </p:sp>
      <p:sp>
        <p:nvSpPr>
          <p:cNvPr id="35" name="标题 1"/>
          <p:cNvSpPr txBox="1"/>
          <p:nvPr/>
        </p:nvSpPr>
        <p:spPr>
          <a:xfrm>
            <a:off x="689721"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a:off x="251021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a:off x="803551"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a:off x="660400"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9" name="标题 1"/>
          <p:cNvSpPr txBox="1"/>
          <p:nvPr/>
        </p:nvSpPr>
        <p:spPr>
          <a:xfrm>
            <a:off x="878790"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hộp số (2000–2020)</a:t>
            </a:r>
            <a:endParaRPr kumimoji="1" lang="zh-CN" altLang="en-US"/>
          </a:p>
        </p:txBody>
      </p:sp>
      <p:sp>
        <p:nvSpPr>
          <p:cNvPr id="40" name="标题 1"/>
          <p:cNvSpPr txBox="1"/>
          <p:nvPr/>
        </p:nvSpPr>
        <p:spPr>
          <a:xfrm>
            <a:off x="758816"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số tự động chiếm tỷ lệ cao, xe số sàn giảm dần qua các năm.</a:t>
            </a:r>
            <a:endParaRPr kumimoji="1" lang="zh-CN" altLang="en-US"/>
          </a:p>
        </p:txBody>
      </p:sp>
      <p:sp>
        <p:nvSpPr>
          <p:cNvPr id="41" name="标题 1"/>
          <p:cNvSpPr txBox="1"/>
          <p:nvPr/>
        </p:nvSpPr>
        <p:spPr>
          <a:xfrm>
            <a:off x="1336011"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p:cNvSpPr txBox="1"/>
          <p:nvPr/>
        </p:nvSpPr>
        <p:spPr>
          <a:xfrm>
            <a:off x="1542356"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43" name="标题 1"/>
          <p:cNvSpPr txBox="1"/>
          <p:nvPr/>
        </p:nvSpPr>
        <p:spPr>
          <a:xfrm>
            <a:off x="3459610"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p:cNvSpPr txBox="1"/>
          <p:nvPr/>
        </p:nvSpPr>
        <p:spPr>
          <a:xfrm>
            <a:off x="5280108"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p:cNvSpPr txBox="1"/>
          <p:nvPr/>
        </p:nvSpPr>
        <p:spPr>
          <a:xfrm>
            <a:off x="3573440" y="382502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6" name="标题 1"/>
          <p:cNvSpPr txBox="1"/>
          <p:nvPr/>
        </p:nvSpPr>
        <p:spPr>
          <a:xfrm>
            <a:off x="3430289"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7" name="标题 1"/>
          <p:cNvSpPr txBox="1"/>
          <p:nvPr/>
        </p:nvSpPr>
        <p:spPr>
          <a:xfrm>
            <a:off x="3648679"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số đời chủ sở hữu (2000–2020)</a:t>
            </a:r>
            <a:endParaRPr kumimoji="1" lang="zh-CN" altLang="en-US"/>
          </a:p>
        </p:txBody>
      </p:sp>
      <p:sp>
        <p:nvSpPr>
          <p:cNvPr id="48" name="标题 1"/>
          <p:cNvSpPr txBox="1"/>
          <p:nvPr/>
        </p:nvSpPr>
        <p:spPr>
          <a:xfrm>
            <a:off x="3528705"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có 1 chủ sở hữu chiếm tỷ lệ cao, xe có nhiều chủ sở hữu giảm dần.</a:t>
            </a:r>
            <a:endParaRPr kumimoji="1" lang="zh-CN" altLang="en-US"/>
          </a:p>
        </p:txBody>
      </p:sp>
      <p:sp>
        <p:nvSpPr>
          <p:cNvPr id="49" name="标题 1"/>
          <p:cNvSpPr txBox="1"/>
          <p:nvPr/>
        </p:nvSpPr>
        <p:spPr>
          <a:xfrm>
            <a:off x="4105900"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p:cNvSpPr txBox="1"/>
          <p:nvPr/>
        </p:nvSpPr>
        <p:spPr>
          <a:xfrm>
            <a:off x="4312245"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06</a:t>
            </a:r>
            <a:endParaRPr kumimoji="1" lang="zh-CN" altLang="en-US"/>
          </a:p>
        </p:txBody>
      </p:sp>
      <p:sp>
        <p:nvSpPr>
          <p:cNvPr id="51" name="标题 1"/>
          <p:cNvSpPr txBox="1"/>
          <p:nvPr/>
        </p:nvSpPr>
        <p:spPr>
          <a:xfrm>
            <a:off x="622949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p:cNvSpPr txBox="1"/>
          <p:nvPr/>
        </p:nvSpPr>
        <p:spPr>
          <a:xfrm>
            <a:off x="804999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p:cNvSpPr txBox="1"/>
          <p:nvPr/>
        </p:nvSpPr>
        <p:spPr>
          <a:xfrm>
            <a:off x="634332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4" name="标题 1"/>
          <p:cNvSpPr txBox="1"/>
          <p:nvPr/>
        </p:nvSpPr>
        <p:spPr>
          <a:xfrm>
            <a:off x="620017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5" name="标题 1"/>
          <p:cNvSpPr txBox="1"/>
          <p:nvPr/>
        </p:nvSpPr>
        <p:spPr>
          <a:xfrm>
            <a:off x="641856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889">
                <a:ln w="12700">
                  <a:noFill/>
                </a:ln>
                <a:solidFill>
                  <a:srgbClr val="FFFFFF">
                    <a:alpha val="100000"/>
                  </a:srgbClr>
                </a:solidFill>
                <a:latin typeface="Source Han Sans CN Bold"/>
                <a:ea typeface="Source Han Sans CN Bold"/>
                <a:cs typeface="Source Han Sans CN Bold"/>
              </a:rPr>
              <a:t>Biểu đồ thống kê số lượng xe của các hãng phổ biến theo năm sản xuất</a:t>
            </a:r>
            <a:endParaRPr kumimoji="1" lang="zh-CN" altLang="en-US"/>
          </a:p>
        </p:txBody>
      </p:sp>
      <p:sp>
        <p:nvSpPr>
          <p:cNvPr id="56" name="标题 1"/>
          <p:cNvSpPr txBox="1"/>
          <p:nvPr/>
        </p:nvSpPr>
        <p:spPr>
          <a:xfrm>
            <a:off x="629859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hãng Maruti Suzuki luôn dẫn đầu, hãng Hyundai tăng dần qua các năm.</a:t>
            </a:r>
            <a:endParaRPr kumimoji="1" lang="zh-CN" altLang="en-US"/>
          </a:p>
        </p:txBody>
      </p:sp>
      <p:sp>
        <p:nvSpPr>
          <p:cNvPr id="57" name="标题 1"/>
          <p:cNvSpPr txBox="1"/>
          <p:nvPr/>
        </p:nvSpPr>
        <p:spPr>
          <a:xfrm>
            <a:off x="687578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p:cNvSpPr txBox="1"/>
          <p:nvPr/>
        </p:nvSpPr>
        <p:spPr>
          <a:xfrm>
            <a:off x="708213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07</a:t>
            </a:r>
            <a:endParaRPr kumimoji="1" lang="zh-CN" altLang="en-US"/>
          </a:p>
        </p:txBody>
      </p:sp>
      <p:sp>
        <p:nvSpPr>
          <p:cNvPr id="59" name="标题 1"/>
          <p:cNvSpPr txBox="1"/>
          <p:nvPr/>
        </p:nvSpPr>
        <p:spPr>
          <a:xfrm>
            <a:off x="899938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p:cNvSpPr txBox="1"/>
          <p:nvPr/>
        </p:nvSpPr>
        <p:spPr>
          <a:xfrm>
            <a:off x="1081988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p:cNvSpPr txBox="1"/>
          <p:nvPr/>
        </p:nvSpPr>
        <p:spPr>
          <a:xfrm>
            <a:off x="911321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p:cNvSpPr txBox="1"/>
          <p:nvPr/>
        </p:nvSpPr>
        <p:spPr>
          <a:xfrm>
            <a:off x="897006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p:cNvSpPr txBox="1"/>
          <p:nvPr/>
        </p:nvSpPr>
        <p:spPr>
          <a:xfrm>
            <a:off x="918845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tích giá bán theo năm (2000–2020)</a:t>
            </a:r>
            <a:endParaRPr kumimoji="1" lang="zh-CN" altLang="en-US"/>
          </a:p>
        </p:txBody>
      </p:sp>
      <p:sp>
        <p:nvSpPr>
          <p:cNvPr id="64" name="标题 1"/>
          <p:cNvSpPr txBox="1"/>
          <p:nvPr/>
        </p:nvSpPr>
        <p:spPr>
          <a:xfrm>
            <a:off x="906848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giá xe tăng dần qua các năm, thị trường xe có xu hướng cao cấp hóa.</a:t>
            </a:r>
            <a:endParaRPr kumimoji="1" lang="zh-CN" altLang="en-US"/>
          </a:p>
        </p:txBody>
      </p:sp>
      <p:sp>
        <p:nvSpPr>
          <p:cNvPr id="65" name="标题 1"/>
          <p:cNvSpPr txBox="1"/>
          <p:nvPr/>
        </p:nvSpPr>
        <p:spPr>
          <a:xfrm>
            <a:off x="964567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6" name="标题 1"/>
          <p:cNvSpPr txBox="1"/>
          <p:nvPr/>
        </p:nvSpPr>
        <p:spPr>
          <a:xfrm>
            <a:off x="985202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08</a:t>
            </a:r>
            <a:endParaRPr kumimoji="1" lang="zh-CN" altLang="en-US"/>
          </a:p>
        </p:txBody>
      </p:sp>
      <p:sp>
        <p:nvSpPr>
          <p:cNvPr id="67"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Phân tích và khám phá dữ liệu</a:t>
            </a: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79DBA47-DF85-6724-0C7D-A157CF7D3B34}"/>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80B97F0A-C9B9-C9C1-B844-071F068CAD64}"/>
              </a:ext>
            </a:extLst>
          </p:cNvPr>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a:extLst>
              <a:ext uri="{FF2B5EF4-FFF2-40B4-BE49-F238E27FC236}">
                <a16:creationId xmlns:a16="http://schemas.microsoft.com/office/drawing/2014/main" id="{98EE8C9F-A438-344F-6E12-20ADE1731387}"/>
              </a:ext>
            </a:extLst>
          </p:cNvPr>
          <p:cNvSpPr txBox="1"/>
          <p:nvPr/>
        </p:nvSpPr>
        <p:spPr>
          <a:xfrm>
            <a:off x="689721"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a:extLst>
              <a:ext uri="{FF2B5EF4-FFF2-40B4-BE49-F238E27FC236}">
                <a16:creationId xmlns:a16="http://schemas.microsoft.com/office/drawing/2014/main" id="{56D4F9F7-217D-DA7C-628B-9A46F62AA760}"/>
              </a:ext>
            </a:extLst>
          </p:cNvPr>
          <p:cNvSpPr txBox="1"/>
          <p:nvPr/>
        </p:nvSpPr>
        <p:spPr>
          <a:xfrm>
            <a:off x="251021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a:extLst>
              <a:ext uri="{FF2B5EF4-FFF2-40B4-BE49-F238E27FC236}">
                <a16:creationId xmlns:a16="http://schemas.microsoft.com/office/drawing/2014/main" id="{4AC46F7B-C1E1-072F-2D53-D2EB90E760F7}"/>
              </a:ext>
            </a:extLst>
          </p:cNvPr>
          <p:cNvSpPr txBox="1"/>
          <p:nvPr/>
        </p:nvSpPr>
        <p:spPr>
          <a:xfrm>
            <a:off x="803551"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a:extLst>
              <a:ext uri="{FF2B5EF4-FFF2-40B4-BE49-F238E27FC236}">
                <a16:creationId xmlns:a16="http://schemas.microsoft.com/office/drawing/2014/main" id="{A0FC8428-334F-6521-D8B3-B5A4CC0DC997}"/>
              </a:ext>
            </a:extLst>
          </p:cNvPr>
          <p:cNvSpPr txBox="1"/>
          <p:nvPr/>
        </p:nvSpPr>
        <p:spPr>
          <a:xfrm>
            <a:off x="660400"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a:extLst>
              <a:ext uri="{FF2B5EF4-FFF2-40B4-BE49-F238E27FC236}">
                <a16:creationId xmlns:a16="http://schemas.microsoft.com/office/drawing/2014/main" id="{84D7AAB9-61F9-0D79-F23B-8ADB643A706F}"/>
              </a:ext>
            </a:extLst>
          </p:cNvPr>
          <p:cNvSpPr txBox="1"/>
          <p:nvPr/>
        </p:nvSpPr>
        <p:spPr>
          <a:xfrm>
            <a:off x="878790"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phối của dữ liệu</a:t>
            </a:r>
            <a:endParaRPr kumimoji="1" lang="zh-CN" altLang="en-US"/>
          </a:p>
        </p:txBody>
      </p:sp>
      <p:sp>
        <p:nvSpPr>
          <p:cNvPr id="8" name="标题 1">
            <a:extLst>
              <a:ext uri="{FF2B5EF4-FFF2-40B4-BE49-F238E27FC236}">
                <a16:creationId xmlns:a16="http://schemas.microsoft.com/office/drawing/2014/main" id="{43C53FF9-FF11-B435-CBFB-33A34F7B64DF}"/>
              </a:ext>
            </a:extLst>
          </p:cNvPr>
          <p:cNvSpPr txBox="1"/>
          <p:nvPr/>
        </p:nvSpPr>
        <p:spPr>
          <a:xfrm>
            <a:off x="758816"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phối giá xe cho thấy giá xe tập trung ở mức trung bình, có ít xe giá cao.
Biểu đồ phân phối quãng đường đã đi cho thấy đa số xe đã đi quãng đường trung bình.
Biểu đồ phân phối dung tích động cơ cho thấy dung tích động cơ tăng dần qua các năm.</a:t>
            </a:r>
            <a:endParaRPr kumimoji="1" lang="zh-CN" altLang="en-US"/>
          </a:p>
        </p:txBody>
      </p:sp>
      <p:sp>
        <p:nvSpPr>
          <p:cNvPr id="9" name="标题 1">
            <a:extLst>
              <a:ext uri="{FF2B5EF4-FFF2-40B4-BE49-F238E27FC236}">
                <a16:creationId xmlns:a16="http://schemas.microsoft.com/office/drawing/2014/main" id="{CF711A92-AB8D-7E08-16A1-11B1188A1A80}"/>
              </a:ext>
            </a:extLst>
          </p:cNvPr>
          <p:cNvSpPr txBox="1"/>
          <p:nvPr/>
        </p:nvSpPr>
        <p:spPr>
          <a:xfrm>
            <a:off x="1336011"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a:extLst>
              <a:ext uri="{FF2B5EF4-FFF2-40B4-BE49-F238E27FC236}">
                <a16:creationId xmlns:a16="http://schemas.microsoft.com/office/drawing/2014/main" id="{F8501F98-F6F4-F10C-56B1-DA7159D3D106}"/>
              </a:ext>
            </a:extLst>
          </p:cNvPr>
          <p:cNvSpPr txBox="1"/>
          <p:nvPr/>
        </p:nvSpPr>
        <p:spPr>
          <a:xfrm>
            <a:off x="1542356"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11" name="标题 1">
            <a:extLst>
              <a:ext uri="{FF2B5EF4-FFF2-40B4-BE49-F238E27FC236}">
                <a16:creationId xmlns:a16="http://schemas.microsoft.com/office/drawing/2014/main" id="{43E3A338-811A-EBF5-3319-71C23BDD36EC}"/>
              </a:ext>
            </a:extLst>
          </p:cNvPr>
          <p:cNvSpPr txBox="1"/>
          <p:nvPr/>
        </p:nvSpPr>
        <p:spPr>
          <a:xfrm>
            <a:off x="3459610"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a:extLst>
              <a:ext uri="{FF2B5EF4-FFF2-40B4-BE49-F238E27FC236}">
                <a16:creationId xmlns:a16="http://schemas.microsoft.com/office/drawing/2014/main" id="{5CDB33DE-F2E7-7B6E-A5E9-1CDEA9A00F9A}"/>
              </a:ext>
            </a:extLst>
          </p:cNvPr>
          <p:cNvSpPr txBox="1"/>
          <p:nvPr/>
        </p:nvSpPr>
        <p:spPr>
          <a:xfrm>
            <a:off x="5280108"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a:extLst>
              <a:ext uri="{FF2B5EF4-FFF2-40B4-BE49-F238E27FC236}">
                <a16:creationId xmlns:a16="http://schemas.microsoft.com/office/drawing/2014/main" id="{1F054B22-D86A-F838-C00A-05771A89C111}"/>
              </a:ext>
            </a:extLst>
          </p:cNvPr>
          <p:cNvSpPr txBox="1"/>
          <p:nvPr/>
        </p:nvSpPr>
        <p:spPr>
          <a:xfrm>
            <a:off x="3573440"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DC9E26B9-2173-9DB5-E38D-FC7A7E1B4FCD}"/>
              </a:ext>
            </a:extLst>
          </p:cNvPr>
          <p:cNvSpPr txBox="1"/>
          <p:nvPr/>
        </p:nvSpPr>
        <p:spPr>
          <a:xfrm>
            <a:off x="3430289"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a:extLst>
              <a:ext uri="{FF2B5EF4-FFF2-40B4-BE49-F238E27FC236}">
                <a16:creationId xmlns:a16="http://schemas.microsoft.com/office/drawing/2014/main" id="{D2589BCF-56FA-9713-5C20-CB28127391EB}"/>
              </a:ext>
            </a:extLst>
          </p:cNvPr>
          <p:cNvSpPr txBox="1"/>
          <p:nvPr/>
        </p:nvSpPr>
        <p:spPr>
          <a:xfrm>
            <a:off x="3648679"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bố các đặc trưng</a:t>
            </a:r>
            <a:endParaRPr kumimoji="1" lang="zh-CN" altLang="en-US"/>
          </a:p>
        </p:txBody>
      </p:sp>
      <p:sp>
        <p:nvSpPr>
          <p:cNvPr id="16" name="标题 1">
            <a:extLst>
              <a:ext uri="{FF2B5EF4-FFF2-40B4-BE49-F238E27FC236}">
                <a16:creationId xmlns:a16="http://schemas.microsoft.com/office/drawing/2014/main" id="{37895BA3-B729-7BF8-0E34-EE92C4B72042}"/>
              </a:ext>
            </a:extLst>
          </p:cNvPr>
          <p:cNvSpPr txBox="1"/>
          <p:nvPr/>
        </p:nvSpPr>
        <p:spPr>
          <a:xfrm>
            <a:off x="3528705"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bố loại nhiên liệu cho thấy xe chạy xăng chiếm đa số, xe chạy dầu chiếm tỷ lệ nhỏ.
Biểu đồ phân bố số chỗ ngồi cho thấy xe 5 chỗ ngồi chiếm tỷ lệ cao nhất.
Biểu đồ phân bố công suất tối đa cho thấy công suất tối đa tăng dần qua các năm.</a:t>
            </a:r>
            <a:endParaRPr kumimoji="1" lang="zh-CN" altLang="en-US"/>
          </a:p>
        </p:txBody>
      </p:sp>
      <p:sp>
        <p:nvSpPr>
          <p:cNvPr id="17" name="标题 1">
            <a:extLst>
              <a:ext uri="{FF2B5EF4-FFF2-40B4-BE49-F238E27FC236}">
                <a16:creationId xmlns:a16="http://schemas.microsoft.com/office/drawing/2014/main" id="{CC8ECDEF-96D1-56FD-84A7-6BFCA32BEEA2}"/>
              </a:ext>
            </a:extLst>
          </p:cNvPr>
          <p:cNvSpPr txBox="1"/>
          <p:nvPr/>
        </p:nvSpPr>
        <p:spPr>
          <a:xfrm>
            <a:off x="4105900"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a:extLst>
              <a:ext uri="{FF2B5EF4-FFF2-40B4-BE49-F238E27FC236}">
                <a16:creationId xmlns:a16="http://schemas.microsoft.com/office/drawing/2014/main" id="{AA958241-8B7D-4F43-7C22-008BF5354872}"/>
              </a:ext>
            </a:extLst>
          </p:cNvPr>
          <p:cNvSpPr txBox="1"/>
          <p:nvPr/>
        </p:nvSpPr>
        <p:spPr>
          <a:xfrm>
            <a:off x="4312245"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02</a:t>
            </a:r>
            <a:endParaRPr kumimoji="1" lang="zh-CN" altLang="en-US"/>
          </a:p>
        </p:txBody>
      </p:sp>
      <p:sp>
        <p:nvSpPr>
          <p:cNvPr id="19" name="标题 1">
            <a:extLst>
              <a:ext uri="{FF2B5EF4-FFF2-40B4-BE49-F238E27FC236}">
                <a16:creationId xmlns:a16="http://schemas.microsoft.com/office/drawing/2014/main" id="{33D36376-2A1B-1ECB-A085-D8009F64C545}"/>
              </a:ext>
            </a:extLst>
          </p:cNvPr>
          <p:cNvSpPr txBox="1"/>
          <p:nvPr/>
        </p:nvSpPr>
        <p:spPr>
          <a:xfrm>
            <a:off x="622949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a:extLst>
              <a:ext uri="{FF2B5EF4-FFF2-40B4-BE49-F238E27FC236}">
                <a16:creationId xmlns:a16="http://schemas.microsoft.com/office/drawing/2014/main" id="{18084B3C-4653-DFCA-5766-2CE876020673}"/>
              </a:ext>
            </a:extLst>
          </p:cNvPr>
          <p:cNvSpPr txBox="1"/>
          <p:nvPr/>
        </p:nvSpPr>
        <p:spPr>
          <a:xfrm>
            <a:off x="804999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a:extLst>
              <a:ext uri="{FF2B5EF4-FFF2-40B4-BE49-F238E27FC236}">
                <a16:creationId xmlns:a16="http://schemas.microsoft.com/office/drawing/2014/main" id="{C0E5AA41-A723-BCCB-1D0C-EF9A307CA3B4}"/>
              </a:ext>
            </a:extLst>
          </p:cNvPr>
          <p:cNvSpPr txBox="1"/>
          <p:nvPr/>
        </p:nvSpPr>
        <p:spPr>
          <a:xfrm>
            <a:off x="634332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a:extLst>
              <a:ext uri="{FF2B5EF4-FFF2-40B4-BE49-F238E27FC236}">
                <a16:creationId xmlns:a16="http://schemas.microsoft.com/office/drawing/2014/main" id="{85E014A5-99CC-013A-EAF9-F75DD1DB5A1E}"/>
              </a:ext>
            </a:extLst>
          </p:cNvPr>
          <p:cNvSpPr txBox="1"/>
          <p:nvPr/>
        </p:nvSpPr>
        <p:spPr>
          <a:xfrm>
            <a:off x="620017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a:extLst>
              <a:ext uri="{FF2B5EF4-FFF2-40B4-BE49-F238E27FC236}">
                <a16:creationId xmlns:a16="http://schemas.microsoft.com/office/drawing/2014/main" id="{F8E8F56A-75C7-389B-2142-B7F086B64BE5}"/>
              </a:ext>
            </a:extLst>
          </p:cNvPr>
          <p:cNvSpPr txBox="1"/>
          <p:nvPr/>
        </p:nvSpPr>
        <p:spPr>
          <a:xfrm>
            <a:off x="641856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số mẫu xe cũ theo năm sản xuất (2000–2020)</a:t>
            </a:r>
            <a:endParaRPr kumimoji="1" lang="zh-CN" altLang="en-US"/>
          </a:p>
        </p:txBody>
      </p:sp>
      <p:sp>
        <p:nvSpPr>
          <p:cNvPr id="24" name="标题 1">
            <a:extLst>
              <a:ext uri="{FF2B5EF4-FFF2-40B4-BE49-F238E27FC236}">
                <a16:creationId xmlns:a16="http://schemas.microsoft.com/office/drawing/2014/main" id="{608B01A0-B5BA-C562-0AE7-8719209F9812}"/>
              </a:ext>
            </a:extLst>
          </p:cNvPr>
          <p:cNvSpPr txBox="1"/>
          <p:nvPr/>
        </p:nvSpPr>
        <p:spPr>
          <a:xfrm>
            <a:off x="629859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số lượng xe cũ tăng đều qua các năm, thị trường xe cũ sôi động.</a:t>
            </a:r>
            <a:endParaRPr kumimoji="1" lang="zh-CN" altLang="en-US"/>
          </a:p>
        </p:txBody>
      </p:sp>
      <p:sp>
        <p:nvSpPr>
          <p:cNvPr id="25" name="标题 1">
            <a:extLst>
              <a:ext uri="{FF2B5EF4-FFF2-40B4-BE49-F238E27FC236}">
                <a16:creationId xmlns:a16="http://schemas.microsoft.com/office/drawing/2014/main" id="{74130DCD-F335-8200-EAFF-066622E26A4D}"/>
              </a:ext>
            </a:extLst>
          </p:cNvPr>
          <p:cNvSpPr txBox="1"/>
          <p:nvPr/>
        </p:nvSpPr>
        <p:spPr>
          <a:xfrm>
            <a:off x="687578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a:extLst>
              <a:ext uri="{FF2B5EF4-FFF2-40B4-BE49-F238E27FC236}">
                <a16:creationId xmlns:a16="http://schemas.microsoft.com/office/drawing/2014/main" id="{C0EBBAFB-662F-DA04-7612-BCBF9EA158B0}"/>
              </a:ext>
            </a:extLst>
          </p:cNvPr>
          <p:cNvSpPr txBox="1"/>
          <p:nvPr/>
        </p:nvSpPr>
        <p:spPr>
          <a:xfrm>
            <a:off x="708213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27" name="标题 1">
            <a:extLst>
              <a:ext uri="{FF2B5EF4-FFF2-40B4-BE49-F238E27FC236}">
                <a16:creationId xmlns:a16="http://schemas.microsoft.com/office/drawing/2014/main" id="{C3A2768A-2D01-FC71-BBD3-CA9836D786C9}"/>
              </a:ext>
            </a:extLst>
          </p:cNvPr>
          <p:cNvSpPr txBox="1"/>
          <p:nvPr/>
        </p:nvSpPr>
        <p:spPr>
          <a:xfrm>
            <a:off x="899938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a:extLst>
              <a:ext uri="{FF2B5EF4-FFF2-40B4-BE49-F238E27FC236}">
                <a16:creationId xmlns:a16="http://schemas.microsoft.com/office/drawing/2014/main" id="{71C936B4-9451-0059-2082-9A344743AD1A}"/>
              </a:ext>
            </a:extLst>
          </p:cNvPr>
          <p:cNvSpPr txBox="1"/>
          <p:nvPr/>
        </p:nvSpPr>
        <p:spPr>
          <a:xfrm>
            <a:off x="1081988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a:extLst>
              <a:ext uri="{FF2B5EF4-FFF2-40B4-BE49-F238E27FC236}">
                <a16:creationId xmlns:a16="http://schemas.microsoft.com/office/drawing/2014/main" id="{D940F3EA-1BEA-8A11-CCA3-9817CE0518CE}"/>
              </a:ext>
            </a:extLst>
          </p:cNvPr>
          <p:cNvSpPr txBox="1"/>
          <p:nvPr/>
        </p:nvSpPr>
        <p:spPr>
          <a:xfrm>
            <a:off x="911321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a:extLst>
              <a:ext uri="{FF2B5EF4-FFF2-40B4-BE49-F238E27FC236}">
                <a16:creationId xmlns:a16="http://schemas.microsoft.com/office/drawing/2014/main" id="{6309D88C-A19C-9286-8317-714F11ADFCAE}"/>
              </a:ext>
            </a:extLst>
          </p:cNvPr>
          <p:cNvSpPr txBox="1"/>
          <p:nvPr/>
        </p:nvSpPr>
        <p:spPr>
          <a:xfrm>
            <a:off x="897006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a:extLst>
              <a:ext uri="{FF2B5EF4-FFF2-40B4-BE49-F238E27FC236}">
                <a16:creationId xmlns:a16="http://schemas.microsoft.com/office/drawing/2014/main" id="{B436EAE8-585A-5C0E-F91D-7D2404D054A9}"/>
              </a:ext>
            </a:extLst>
          </p:cNvPr>
          <p:cNvSpPr txBox="1"/>
          <p:nvPr/>
        </p:nvSpPr>
        <p:spPr>
          <a:xfrm>
            <a:off x="918845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nhiên liệu (2000-2020)</a:t>
            </a:r>
            <a:endParaRPr kumimoji="1" lang="zh-CN" altLang="en-US"/>
          </a:p>
        </p:txBody>
      </p:sp>
      <p:sp>
        <p:nvSpPr>
          <p:cNvPr id="32" name="标题 1">
            <a:extLst>
              <a:ext uri="{FF2B5EF4-FFF2-40B4-BE49-F238E27FC236}">
                <a16:creationId xmlns:a16="http://schemas.microsoft.com/office/drawing/2014/main" id="{CDDBF4EB-C94E-D967-A00A-E7D32F73B707}"/>
              </a:ext>
            </a:extLst>
          </p:cNvPr>
          <p:cNvSpPr txBox="1"/>
          <p:nvPr/>
        </p:nvSpPr>
        <p:spPr>
          <a:xfrm>
            <a:off x="906848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chạy xăng luôn chiếm tỷ lệ cao, xe chạy dầu tăng dần qua các năm.</a:t>
            </a:r>
            <a:endParaRPr kumimoji="1" lang="zh-CN" altLang="en-US"/>
          </a:p>
        </p:txBody>
      </p:sp>
      <p:sp>
        <p:nvSpPr>
          <p:cNvPr id="33" name="标题 1">
            <a:extLst>
              <a:ext uri="{FF2B5EF4-FFF2-40B4-BE49-F238E27FC236}">
                <a16:creationId xmlns:a16="http://schemas.microsoft.com/office/drawing/2014/main" id="{A92A4323-971A-27B0-719C-718DD66D8963}"/>
              </a:ext>
            </a:extLst>
          </p:cNvPr>
          <p:cNvSpPr txBox="1"/>
          <p:nvPr/>
        </p:nvSpPr>
        <p:spPr>
          <a:xfrm>
            <a:off x="964567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a:extLst>
              <a:ext uri="{FF2B5EF4-FFF2-40B4-BE49-F238E27FC236}">
                <a16:creationId xmlns:a16="http://schemas.microsoft.com/office/drawing/2014/main" id="{7FF78E91-1270-424F-7B6F-434232AF87E8}"/>
              </a:ext>
            </a:extLst>
          </p:cNvPr>
          <p:cNvSpPr txBox="1"/>
          <p:nvPr/>
        </p:nvSpPr>
        <p:spPr>
          <a:xfrm>
            <a:off x="985202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04</a:t>
            </a:r>
            <a:endParaRPr kumimoji="1" lang="zh-CN" altLang="en-US"/>
          </a:p>
        </p:txBody>
      </p:sp>
      <p:sp>
        <p:nvSpPr>
          <p:cNvPr id="35" name="标题 1">
            <a:extLst>
              <a:ext uri="{FF2B5EF4-FFF2-40B4-BE49-F238E27FC236}">
                <a16:creationId xmlns:a16="http://schemas.microsoft.com/office/drawing/2014/main" id="{158EAE44-469D-BD4A-AF25-121F5939899B}"/>
              </a:ext>
            </a:extLst>
          </p:cNvPr>
          <p:cNvSpPr txBox="1"/>
          <p:nvPr/>
        </p:nvSpPr>
        <p:spPr>
          <a:xfrm>
            <a:off x="689721"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a:extLst>
              <a:ext uri="{FF2B5EF4-FFF2-40B4-BE49-F238E27FC236}">
                <a16:creationId xmlns:a16="http://schemas.microsoft.com/office/drawing/2014/main" id="{94C3DF7D-9DF6-B654-FFC2-49B3A4B4E49D}"/>
              </a:ext>
            </a:extLst>
          </p:cNvPr>
          <p:cNvSpPr txBox="1"/>
          <p:nvPr/>
        </p:nvSpPr>
        <p:spPr>
          <a:xfrm>
            <a:off x="251021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a:extLst>
              <a:ext uri="{FF2B5EF4-FFF2-40B4-BE49-F238E27FC236}">
                <a16:creationId xmlns:a16="http://schemas.microsoft.com/office/drawing/2014/main" id="{0404671B-64F6-A4A6-B469-0D9894BCFECB}"/>
              </a:ext>
            </a:extLst>
          </p:cNvPr>
          <p:cNvSpPr txBox="1"/>
          <p:nvPr/>
        </p:nvSpPr>
        <p:spPr>
          <a:xfrm>
            <a:off x="803551"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8" name="标题 1">
            <a:extLst>
              <a:ext uri="{FF2B5EF4-FFF2-40B4-BE49-F238E27FC236}">
                <a16:creationId xmlns:a16="http://schemas.microsoft.com/office/drawing/2014/main" id="{AE1BEAC1-D470-F956-9595-82566E8E281B}"/>
              </a:ext>
            </a:extLst>
          </p:cNvPr>
          <p:cNvSpPr txBox="1"/>
          <p:nvPr/>
        </p:nvSpPr>
        <p:spPr>
          <a:xfrm>
            <a:off x="660400"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9" name="标题 1">
            <a:extLst>
              <a:ext uri="{FF2B5EF4-FFF2-40B4-BE49-F238E27FC236}">
                <a16:creationId xmlns:a16="http://schemas.microsoft.com/office/drawing/2014/main" id="{BFED836B-6A72-CCA7-BF0F-E812123CA566}"/>
              </a:ext>
            </a:extLst>
          </p:cNvPr>
          <p:cNvSpPr txBox="1"/>
          <p:nvPr/>
        </p:nvSpPr>
        <p:spPr>
          <a:xfrm>
            <a:off x="878790"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hộp số (2000–2020)</a:t>
            </a:r>
            <a:endParaRPr kumimoji="1" lang="zh-CN" altLang="en-US"/>
          </a:p>
        </p:txBody>
      </p:sp>
      <p:sp>
        <p:nvSpPr>
          <p:cNvPr id="40" name="标题 1">
            <a:extLst>
              <a:ext uri="{FF2B5EF4-FFF2-40B4-BE49-F238E27FC236}">
                <a16:creationId xmlns:a16="http://schemas.microsoft.com/office/drawing/2014/main" id="{380036A0-8462-7298-5082-4FFFBCAD968D}"/>
              </a:ext>
            </a:extLst>
          </p:cNvPr>
          <p:cNvSpPr txBox="1"/>
          <p:nvPr/>
        </p:nvSpPr>
        <p:spPr>
          <a:xfrm>
            <a:off x="758816"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số tự động chiếm tỷ lệ cao, xe số sàn giảm dần qua các năm.</a:t>
            </a:r>
            <a:endParaRPr kumimoji="1" lang="zh-CN" altLang="en-US"/>
          </a:p>
        </p:txBody>
      </p:sp>
      <p:sp>
        <p:nvSpPr>
          <p:cNvPr id="41" name="标题 1">
            <a:extLst>
              <a:ext uri="{FF2B5EF4-FFF2-40B4-BE49-F238E27FC236}">
                <a16:creationId xmlns:a16="http://schemas.microsoft.com/office/drawing/2014/main" id="{FBDC9FE3-5078-8590-56E7-5B7E33B9EFFE}"/>
              </a:ext>
            </a:extLst>
          </p:cNvPr>
          <p:cNvSpPr txBox="1"/>
          <p:nvPr/>
        </p:nvSpPr>
        <p:spPr>
          <a:xfrm>
            <a:off x="1336011"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a:extLst>
              <a:ext uri="{FF2B5EF4-FFF2-40B4-BE49-F238E27FC236}">
                <a16:creationId xmlns:a16="http://schemas.microsoft.com/office/drawing/2014/main" id="{869C5AE2-9C56-7143-C369-99C804799EF2}"/>
              </a:ext>
            </a:extLst>
          </p:cNvPr>
          <p:cNvSpPr txBox="1"/>
          <p:nvPr/>
        </p:nvSpPr>
        <p:spPr>
          <a:xfrm>
            <a:off x="1542356"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43" name="标题 1">
            <a:extLst>
              <a:ext uri="{FF2B5EF4-FFF2-40B4-BE49-F238E27FC236}">
                <a16:creationId xmlns:a16="http://schemas.microsoft.com/office/drawing/2014/main" id="{5D889214-F4EB-0383-FB8D-61797B92E8CD}"/>
              </a:ext>
            </a:extLst>
          </p:cNvPr>
          <p:cNvSpPr txBox="1"/>
          <p:nvPr/>
        </p:nvSpPr>
        <p:spPr>
          <a:xfrm>
            <a:off x="3459610"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a:extLst>
              <a:ext uri="{FF2B5EF4-FFF2-40B4-BE49-F238E27FC236}">
                <a16:creationId xmlns:a16="http://schemas.microsoft.com/office/drawing/2014/main" id="{3BFDD3A2-70F1-6D83-E2B6-AC0969E793F6}"/>
              </a:ext>
            </a:extLst>
          </p:cNvPr>
          <p:cNvSpPr txBox="1"/>
          <p:nvPr/>
        </p:nvSpPr>
        <p:spPr>
          <a:xfrm>
            <a:off x="5280108"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a:extLst>
              <a:ext uri="{FF2B5EF4-FFF2-40B4-BE49-F238E27FC236}">
                <a16:creationId xmlns:a16="http://schemas.microsoft.com/office/drawing/2014/main" id="{2353A9DC-2BDB-F2CA-9CE5-FF9DED302CA3}"/>
              </a:ext>
            </a:extLst>
          </p:cNvPr>
          <p:cNvSpPr txBox="1"/>
          <p:nvPr/>
        </p:nvSpPr>
        <p:spPr>
          <a:xfrm>
            <a:off x="3573440" y="382502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6" name="标题 1">
            <a:extLst>
              <a:ext uri="{FF2B5EF4-FFF2-40B4-BE49-F238E27FC236}">
                <a16:creationId xmlns:a16="http://schemas.microsoft.com/office/drawing/2014/main" id="{9EC180D0-9E74-C24F-FF5B-59D3C77C2035}"/>
              </a:ext>
            </a:extLst>
          </p:cNvPr>
          <p:cNvSpPr txBox="1"/>
          <p:nvPr/>
        </p:nvSpPr>
        <p:spPr>
          <a:xfrm>
            <a:off x="3430289"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7" name="标题 1">
            <a:extLst>
              <a:ext uri="{FF2B5EF4-FFF2-40B4-BE49-F238E27FC236}">
                <a16:creationId xmlns:a16="http://schemas.microsoft.com/office/drawing/2014/main" id="{BC666462-4DCF-FFC6-286C-7BC09A7C653E}"/>
              </a:ext>
            </a:extLst>
          </p:cNvPr>
          <p:cNvSpPr txBox="1"/>
          <p:nvPr/>
        </p:nvSpPr>
        <p:spPr>
          <a:xfrm>
            <a:off x="3648679"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số đời chủ sở hữu (2000–2020)</a:t>
            </a:r>
            <a:endParaRPr kumimoji="1" lang="zh-CN" altLang="en-US"/>
          </a:p>
        </p:txBody>
      </p:sp>
      <p:sp>
        <p:nvSpPr>
          <p:cNvPr id="48" name="标题 1">
            <a:extLst>
              <a:ext uri="{FF2B5EF4-FFF2-40B4-BE49-F238E27FC236}">
                <a16:creationId xmlns:a16="http://schemas.microsoft.com/office/drawing/2014/main" id="{B31C2418-CF72-259C-9637-2BE0DF5E22B7}"/>
              </a:ext>
            </a:extLst>
          </p:cNvPr>
          <p:cNvSpPr txBox="1"/>
          <p:nvPr/>
        </p:nvSpPr>
        <p:spPr>
          <a:xfrm>
            <a:off x="3528705"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có 1 chủ sở hữu chiếm tỷ lệ cao, xe có nhiều chủ sở hữu giảm dần.</a:t>
            </a:r>
            <a:endParaRPr kumimoji="1" lang="zh-CN" altLang="en-US"/>
          </a:p>
        </p:txBody>
      </p:sp>
      <p:sp>
        <p:nvSpPr>
          <p:cNvPr id="49" name="标题 1">
            <a:extLst>
              <a:ext uri="{FF2B5EF4-FFF2-40B4-BE49-F238E27FC236}">
                <a16:creationId xmlns:a16="http://schemas.microsoft.com/office/drawing/2014/main" id="{CD41D8BE-63CF-061B-8788-EEBE51BF70AD}"/>
              </a:ext>
            </a:extLst>
          </p:cNvPr>
          <p:cNvSpPr txBox="1"/>
          <p:nvPr/>
        </p:nvSpPr>
        <p:spPr>
          <a:xfrm>
            <a:off x="4105900"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a:extLst>
              <a:ext uri="{FF2B5EF4-FFF2-40B4-BE49-F238E27FC236}">
                <a16:creationId xmlns:a16="http://schemas.microsoft.com/office/drawing/2014/main" id="{7CEB860A-4168-0CA1-EC4C-54ACAE81EB90}"/>
              </a:ext>
            </a:extLst>
          </p:cNvPr>
          <p:cNvSpPr txBox="1"/>
          <p:nvPr/>
        </p:nvSpPr>
        <p:spPr>
          <a:xfrm>
            <a:off x="4312245"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06</a:t>
            </a:r>
            <a:endParaRPr kumimoji="1" lang="zh-CN" altLang="en-US"/>
          </a:p>
        </p:txBody>
      </p:sp>
      <p:sp>
        <p:nvSpPr>
          <p:cNvPr id="51" name="标题 1">
            <a:extLst>
              <a:ext uri="{FF2B5EF4-FFF2-40B4-BE49-F238E27FC236}">
                <a16:creationId xmlns:a16="http://schemas.microsoft.com/office/drawing/2014/main" id="{74F0B937-9F71-6E40-1FAA-D88DB1D9C540}"/>
              </a:ext>
            </a:extLst>
          </p:cNvPr>
          <p:cNvSpPr txBox="1"/>
          <p:nvPr/>
        </p:nvSpPr>
        <p:spPr>
          <a:xfrm>
            <a:off x="622949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a:extLst>
              <a:ext uri="{FF2B5EF4-FFF2-40B4-BE49-F238E27FC236}">
                <a16:creationId xmlns:a16="http://schemas.microsoft.com/office/drawing/2014/main" id="{A0032686-4220-03C8-DE04-9F6822F12A74}"/>
              </a:ext>
            </a:extLst>
          </p:cNvPr>
          <p:cNvSpPr txBox="1"/>
          <p:nvPr/>
        </p:nvSpPr>
        <p:spPr>
          <a:xfrm>
            <a:off x="804999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a:extLst>
              <a:ext uri="{FF2B5EF4-FFF2-40B4-BE49-F238E27FC236}">
                <a16:creationId xmlns:a16="http://schemas.microsoft.com/office/drawing/2014/main" id="{61D0047A-B7F8-71DC-0E26-E66008C947B0}"/>
              </a:ext>
            </a:extLst>
          </p:cNvPr>
          <p:cNvSpPr txBox="1"/>
          <p:nvPr/>
        </p:nvSpPr>
        <p:spPr>
          <a:xfrm>
            <a:off x="634332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4" name="标题 1">
            <a:extLst>
              <a:ext uri="{FF2B5EF4-FFF2-40B4-BE49-F238E27FC236}">
                <a16:creationId xmlns:a16="http://schemas.microsoft.com/office/drawing/2014/main" id="{863EE2A9-0A0A-4C95-A177-72B8A68A1D8F}"/>
              </a:ext>
            </a:extLst>
          </p:cNvPr>
          <p:cNvSpPr txBox="1"/>
          <p:nvPr/>
        </p:nvSpPr>
        <p:spPr>
          <a:xfrm>
            <a:off x="620017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5" name="标题 1">
            <a:extLst>
              <a:ext uri="{FF2B5EF4-FFF2-40B4-BE49-F238E27FC236}">
                <a16:creationId xmlns:a16="http://schemas.microsoft.com/office/drawing/2014/main" id="{E9A8DAA7-35D8-21E9-C148-A9CDB6989287}"/>
              </a:ext>
            </a:extLst>
          </p:cNvPr>
          <p:cNvSpPr txBox="1"/>
          <p:nvPr/>
        </p:nvSpPr>
        <p:spPr>
          <a:xfrm>
            <a:off x="641856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889">
                <a:ln w="12700">
                  <a:noFill/>
                </a:ln>
                <a:solidFill>
                  <a:srgbClr val="FFFFFF">
                    <a:alpha val="100000"/>
                  </a:srgbClr>
                </a:solidFill>
                <a:latin typeface="Source Han Sans CN Bold"/>
                <a:ea typeface="Source Han Sans CN Bold"/>
                <a:cs typeface="Source Han Sans CN Bold"/>
              </a:rPr>
              <a:t>Biểu đồ thống kê số lượng xe của các hãng phổ biến theo năm sản xuất</a:t>
            </a:r>
            <a:endParaRPr kumimoji="1" lang="zh-CN" altLang="en-US"/>
          </a:p>
        </p:txBody>
      </p:sp>
      <p:sp>
        <p:nvSpPr>
          <p:cNvPr id="56" name="标题 1">
            <a:extLst>
              <a:ext uri="{FF2B5EF4-FFF2-40B4-BE49-F238E27FC236}">
                <a16:creationId xmlns:a16="http://schemas.microsoft.com/office/drawing/2014/main" id="{1332CBE1-CB37-AFFA-70EF-6D4E86E4739E}"/>
              </a:ext>
            </a:extLst>
          </p:cNvPr>
          <p:cNvSpPr txBox="1"/>
          <p:nvPr/>
        </p:nvSpPr>
        <p:spPr>
          <a:xfrm>
            <a:off x="629859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hãng Maruti Suzuki luôn dẫn đầu, hãng Hyundai tăng dần qua các năm.</a:t>
            </a:r>
            <a:endParaRPr kumimoji="1" lang="zh-CN" altLang="en-US"/>
          </a:p>
        </p:txBody>
      </p:sp>
      <p:sp>
        <p:nvSpPr>
          <p:cNvPr id="57" name="标题 1">
            <a:extLst>
              <a:ext uri="{FF2B5EF4-FFF2-40B4-BE49-F238E27FC236}">
                <a16:creationId xmlns:a16="http://schemas.microsoft.com/office/drawing/2014/main" id="{7B9F290C-8D47-E1A8-8676-FA6A812BBCB5}"/>
              </a:ext>
            </a:extLst>
          </p:cNvPr>
          <p:cNvSpPr txBox="1"/>
          <p:nvPr/>
        </p:nvSpPr>
        <p:spPr>
          <a:xfrm>
            <a:off x="687578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a:extLst>
              <a:ext uri="{FF2B5EF4-FFF2-40B4-BE49-F238E27FC236}">
                <a16:creationId xmlns:a16="http://schemas.microsoft.com/office/drawing/2014/main" id="{3EE5242E-9AC1-859E-BF77-74BAA36FFD1F}"/>
              </a:ext>
            </a:extLst>
          </p:cNvPr>
          <p:cNvSpPr txBox="1"/>
          <p:nvPr/>
        </p:nvSpPr>
        <p:spPr>
          <a:xfrm>
            <a:off x="708213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07</a:t>
            </a:r>
            <a:endParaRPr kumimoji="1" lang="zh-CN" altLang="en-US"/>
          </a:p>
        </p:txBody>
      </p:sp>
      <p:sp>
        <p:nvSpPr>
          <p:cNvPr id="59" name="标题 1">
            <a:extLst>
              <a:ext uri="{FF2B5EF4-FFF2-40B4-BE49-F238E27FC236}">
                <a16:creationId xmlns:a16="http://schemas.microsoft.com/office/drawing/2014/main" id="{C9AD6AD3-EA90-9D24-FD88-3A354700740B}"/>
              </a:ext>
            </a:extLst>
          </p:cNvPr>
          <p:cNvSpPr txBox="1"/>
          <p:nvPr/>
        </p:nvSpPr>
        <p:spPr>
          <a:xfrm>
            <a:off x="899938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a:extLst>
              <a:ext uri="{FF2B5EF4-FFF2-40B4-BE49-F238E27FC236}">
                <a16:creationId xmlns:a16="http://schemas.microsoft.com/office/drawing/2014/main" id="{3E9A65F4-E8FB-82F2-3F87-899888C6EB6E}"/>
              </a:ext>
            </a:extLst>
          </p:cNvPr>
          <p:cNvSpPr txBox="1"/>
          <p:nvPr/>
        </p:nvSpPr>
        <p:spPr>
          <a:xfrm>
            <a:off x="1081988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a:extLst>
              <a:ext uri="{FF2B5EF4-FFF2-40B4-BE49-F238E27FC236}">
                <a16:creationId xmlns:a16="http://schemas.microsoft.com/office/drawing/2014/main" id="{00F096D7-AC5D-7B59-F894-C146CC5326B6}"/>
              </a:ext>
            </a:extLst>
          </p:cNvPr>
          <p:cNvSpPr txBox="1"/>
          <p:nvPr/>
        </p:nvSpPr>
        <p:spPr>
          <a:xfrm>
            <a:off x="911321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a:extLst>
              <a:ext uri="{FF2B5EF4-FFF2-40B4-BE49-F238E27FC236}">
                <a16:creationId xmlns:a16="http://schemas.microsoft.com/office/drawing/2014/main" id="{90EAA8FE-2818-537B-4CC9-3A37DE8C6209}"/>
              </a:ext>
            </a:extLst>
          </p:cNvPr>
          <p:cNvSpPr txBox="1"/>
          <p:nvPr/>
        </p:nvSpPr>
        <p:spPr>
          <a:xfrm>
            <a:off x="897006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a:extLst>
              <a:ext uri="{FF2B5EF4-FFF2-40B4-BE49-F238E27FC236}">
                <a16:creationId xmlns:a16="http://schemas.microsoft.com/office/drawing/2014/main" id="{2E61C390-0AD3-1C08-72E9-211E58F096FB}"/>
              </a:ext>
            </a:extLst>
          </p:cNvPr>
          <p:cNvSpPr txBox="1"/>
          <p:nvPr/>
        </p:nvSpPr>
        <p:spPr>
          <a:xfrm>
            <a:off x="918845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tích giá bán theo năm (2000–2020)</a:t>
            </a:r>
            <a:endParaRPr kumimoji="1" lang="zh-CN" altLang="en-US"/>
          </a:p>
        </p:txBody>
      </p:sp>
      <p:sp>
        <p:nvSpPr>
          <p:cNvPr id="64" name="标题 1">
            <a:extLst>
              <a:ext uri="{FF2B5EF4-FFF2-40B4-BE49-F238E27FC236}">
                <a16:creationId xmlns:a16="http://schemas.microsoft.com/office/drawing/2014/main" id="{0BB0679C-165E-459E-1D36-FD7DCEEB2669}"/>
              </a:ext>
            </a:extLst>
          </p:cNvPr>
          <p:cNvSpPr txBox="1"/>
          <p:nvPr/>
        </p:nvSpPr>
        <p:spPr>
          <a:xfrm>
            <a:off x="906848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giá xe tăng dần qua các năm, thị trường xe có xu hướng cao cấp hóa.</a:t>
            </a:r>
            <a:endParaRPr kumimoji="1" lang="zh-CN" altLang="en-US"/>
          </a:p>
        </p:txBody>
      </p:sp>
      <p:sp>
        <p:nvSpPr>
          <p:cNvPr id="65" name="标题 1">
            <a:extLst>
              <a:ext uri="{FF2B5EF4-FFF2-40B4-BE49-F238E27FC236}">
                <a16:creationId xmlns:a16="http://schemas.microsoft.com/office/drawing/2014/main" id="{11471B31-0221-1961-95F1-57588D3CD58F}"/>
              </a:ext>
            </a:extLst>
          </p:cNvPr>
          <p:cNvSpPr txBox="1"/>
          <p:nvPr/>
        </p:nvSpPr>
        <p:spPr>
          <a:xfrm>
            <a:off x="964567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6" name="标题 1">
            <a:extLst>
              <a:ext uri="{FF2B5EF4-FFF2-40B4-BE49-F238E27FC236}">
                <a16:creationId xmlns:a16="http://schemas.microsoft.com/office/drawing/2014/main" id="{63B3CD6B-CAF8-0FCD-7CA4-B6E847E359CF}"/>
              </a:ext>
            </a:extLst>
          </p:cNvPr>
          <p:cNvSpPr txBox="1"/>
          <p:nvPr/>
        </p:nvSpPr>
        <p:spPr>
          <a:xfrm>
            <a:off x="985202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08</a:t>
            </a:r>
            <a:endParaRPr kumimoji="1" lang="zh-CN" altLang="en-US"/>
          </a:p>
        </p:txBody>
      </p:sp>
      <p:sp>
        <p:nvSpPr>
          <p:cNvPr id="67" name="标题 1">
            <a:extLst>
              <a:ext uri="{FF2B5EF4-FFF2-40B4-BE49-F238E27FC236}">
                <a16:creationId xmlns:a16="http://schemas.microsoft.com/office/drawing/2014/main" id="{8A7CC601-903A-8524-8473-82ADFCEF2B64}"/>
              </a:ext>
            </a:extLst>
          </p:cNvPr>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Phân tích và khám phá dữ liệu</a:t>
            </a:r>
            <a:endParaRPr kumimoji="1" lang="zh-CN" altLang="en-US"/>
          </a:p>
        </p:txBody>
      </p:sp>
    </p:spTree>
    <p:extLst>
      <p:ext uri="{BB962C8B-B14F-4D97-AF65-F5344CB8AC3E}">
        <p14:creationId xmlns:p14="http://schemas.microsoft.com/office/powerpoint/2010/main" val="34677192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EF790B8-7D1B-7EE1-0582-FA726E0F9DE4}"/>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05C2123F-E177-4D07-607D-B4DB10D0CB79}"/>
              </a:ext>
            </a:extLst>
          </p:cNvPr>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a:extLst>
              <a:ext uri="{FF2B5EF4-FFF2-40B4-BE49-F238E27FC236}">
                <a16:creationId xmlns:a16="http://schemas.microsoft.com/office/drawing/2014/main" id="{5A2FAEB6-B5A4-4415-C7E9-56AFBDD08E2F}"/>
              </a:ext>
            </a:extLst>
          </p:cNvPr>
          <p:cNvSpPr txBox="1"/>
          <p:nvPr/>
        </p:nvSpPr>
        <p:spPr>
          <a:xfrm>
            <a:off x="689721"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a:extLst>
              <a:ext uri="{FF2B5EF4-FFF2-40B4-BE49-F238E27FC236}">
                <a16:creationId xmlns:a16="http://schemas.microsoft.com/office/drawing/2014/main" id="{3F3D4CE5-B13C-7F55-1B6C-B42AD1AD6636}"/>
              </a:ext>
            </a:extLst>
          </p:cNvPr>
          <p:cNvSpPr txBox="1"/>
          <p:nvPr/>
        </p:nvSpPr>
        <p:spPr>
          <a:xfrm>
            <a:off x="251021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a:extLst>
              <a:ext uri="{FF2B5EF4-FFF2-40B4-BE49-F238E27FC236}">
                <a16:creationId xmlns:a16="http://schemas.microsoft.com/office/drawing/2014/main" id="{BF633FF9-34F8-50CB-5761-3FB42AF90386}"/>
              </a:ext>
            </a:extLst>
          </p:cNvPr>
          <p:cNvSpPr txBox="1"/>
          <p:nvPr/>
        </p:nvSpPr>
        <p:spPr>
          <a:xfrm>
            <a:off x="803551"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a:extLst>
              <a:ext uri="{FF2B5EF4-FFF2-40B4-BE49-F238E27FC236}">
                <a16:creationId xmlns:a16="http://schemas.microsoft.com/office/drawing/2014/main" id="{6A9E2377-35B1-E802-BD53-8609E881380D}"/>
              </a:ext>
            </a:extLst>
          </p:cNvPr>
          <p:cNvSpPr txBox="1"/>
          <p:nvPr/>
        </p:nvSpPr>
        <p:spPr>
          <a:xfrm>
            <a:off x="660400"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a:extLst>
              <a:ext uri="{FF2B5EF4-FFF2-40B4-BE49-F238E27FC236}">
                <a16:creationId xmlns:a16="http://schemas.microsoft.com/office/drawing/2014/main" id="{ADC989FA-EFED-CE7F-622F-688814C096A8}"/>
              </a:ext>
            </a:extLst>
          </p:cNvPr>
          <p:cNvSpPr txBox="1"/>
          <p:nvPr/>
        </p:nvSpPr>
        <p:spPr>
          <a:xfrm>
            <a:off x="878790"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phối của dữ liệu</a:t>
            </a:r>
            <a:endParaRPr kumimoji="1" lang="zh-CN" altLang="en-US"/>
          </a:p>
        </p:txBody>
      </p:sp>
      <p:sp>
        <p:nvSpPr>
          <p:cNvPr id="8" name="标题 1">
            <a:extLst>
              <a:ext uri="{FF2B5EF4-FFF2-40B4-BE49-F238E27FC236}">
                <a16:creationId xmlns:a16="http://schemas.microsoft.com/office/drawing/2014/main" id="{DAA4F348-7F2B-6850-4BF7-8760CA668037}"/>
              </a:ext>
            </a:extLst>
          </p:cNvPr>
          <p:cNvSpPr txBox="1"/>
          <p:nvPr/>
        </p:nvSpPr>
        <p:spPr>
          <a:xfrm>
            <a:off x="758816"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phối giá xe cho thấy giá xe tập trung ở mức trung bình, có ít xe giá cao.
Biểu đồ phân phối quãng đường đã đi cho thấy đa số xe đã đi quãng đường trung bình.
Biểu đồ phân phối dung tích động cơ cho thấy dung tích động cơ tăng dần qua các năm.</a:t>
            </a:r>
            <a:endParaRPr kumimoji="1" lang="zh-CN" altLang="en-US"/>
          </a:p>
        </p:txBody>
      </p:sp>
      <p:sp>
        <p:nvSpPr>
          <p:cNvPr id="9" name="标题 1">
            <a:extLst>
              <a:ext uri="{FF2B5EF4-FFF2-40B4-BE49-F238E27FC236}">
                <a16:creationId xmlns:a16="http://schemas.microsoft.com/office/drawing/2014/main" id="{48B70B86-C906-2FA2-6218-1CC2D368812A}"/>
              </a:ext>
            </a:extLst>
          </p:cNvPr>
          <p:cNvSpPr txBox="1"/>
          <p:nvPr/>
        </p:nvSpPr>
        <p:spPr>
          <a:xfrm>
            <a:off x="1336011"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a:extLst>
              <a:ext uri="{FF2B5EF4-FFF2-40B4-BE49-F238E27FC236}">
                <a16:creationId xmlns:a16="http://schemas.microsoft.com/office/drawing/2014/main" id="{35D9A1EC-7C85-6356-D20B-DA61BED8B578}"/>
              </a:ext>
            </a:extLst>
          </p:cNvPr>
          <p:cNvSpPr txBox="1"/>
          <p:nvPr/>
        </p:nvSpPr>
        <p:spPr>
          <a:xfrm>
            <a:off x="1542356"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11" name="标题 1">
            <a:extLst>
              <a:ext uri="{FF2B5EF4-FFF2-40B4-BE49-F238E27FC236}">
                <a16:creationId xmlns:a16="http://schemas.microsoft.com/office/drawing/2014/main" id="{949F90BE-6A49-A311-BD7D-32496290B1EE}"/>
              </a:ext>
            </a:extLst>
          </p:cNvPr>
          <p:cNvSpPr txBox="1"/>
          <p:nvPr/>
        </p:nvSpPr>
        <p:spPr>
          <a:xfrm>
            <a:off x="3459610"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a:extLst>
              <a:ext uri="{FF2B5EF4-FFF2-40B4-BE49-F238E27FC236}">
                <a16:creationId xmlns:a16="http://schemas.microsoft.com/office/drawing/2014/main" id="{02BC58F3-DF6C-5E2B-E88F-E52802EEA0BE}"/>
              </a:ext>
            </a:extLst>
          </p:cNvPr>
          <p:cNvSpPr txBox="1"/>
          <p:nvPr/>
        </p:nvSpPr>
        <p:spPr>
          <a:xfrm>
            <a:off x="5280108"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a:extLst>
              <a:ext uri="{FF2B5EF4-FFF2-40B4-BE49-F238E27FC236}">
                <a16:creationId xmlns:a16="http://schemas.microsoft.com/office/drawing/2014/main" id="{9CBF3A6E-4CAA-0AC3-57CF-DAC8EEF70EBB}"/>
              </a:ext>
            </a:extLst>
          </p:cNvPr>
          <p:cNvSpPr txBox="1"/>
          <p:nvPr/>
        </p:nvSpPr>
        <p:spPr>
          <a:xfrm>
            <a:off x="3573440"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0A07AFFB-EAAE-F39E-586B-1635C2AC3DDF}"/>
              </a:ext>
            </a:extLst>
          </p:cNvPr>
          <p:cNvSpPr txBox="1"/>
          <p:nvPr/>
        </p:nvSpPr>
        <p:spPr>
          <a:xfrm>
            <a:off x="3430289"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a:extLst>
              <a:ext uri="{FF2B5EF4-FFF2-40B4-BE49-F238E27FC236}">
                <a16:creationId xmlns:a16="http://schemas.microsoft.com/office/drawing/2014/main" id="{CA60FBAE-4537-E824-71B9-9ED4DF20B138}"/>
              </a:ext>
            </a:extLst>
          </p:cNvPr>
          <p:cNvSpPr txBox="1"/>
          <p:nvPr/>
        </p:nvSpPr>
        <p:spPr>
          <a:xfrm>
            <a:off x="3648679"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bố các đặc trưng</a:t>
            </a:r>
            <a:endParaRPr kumimoji="1" lang="zh-CN" altLang="en-US"/>
          </a:p>
        </p:txBody>
      </p:sp>
      <p:sp>
        <p:nvSpPr>
          <p:cNvPr id="16" name="标题 1">
            <a:extLst>
              <a:ext uri="{FF2B5EF4-FFF2-40B4-BE49-F238E27FC236}">
                <a16:creationId xmlns:a16="http://schemas.microsoft.com/office/drawing/2014/main" id="{AB96436E-01DB-6EC0-381B-107032C243A5}"/>
              </a:ext>
            </a:extLst>
          </p:cNvPr>
          <p:cNvSpPr txBox="1"/>
          <p:nvPr/>
        </p:nvSpPr>
        <p:spPr>
          <a:xfrm>
            <a:off x="3528705"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bố loại nhiên liệu cho thấy xe chạy xăng chiếm đa số, xe chạy dầu chiếm tỷ lệ nhỏ.
Biểu đồ phân bố số chỗ ngồi cho thấy xe 5 chỗ ngồi chiếm tỷ lệ cao nhất.
Biểu đồ phân bố công suất tối đa cho thấy công suất tối đa tăng dần qua các năm.</a:t>
            </a:r>
            <a:endParaRPr kumimoji="1" lang="zh-CN" altLang="en-US"/>
          </a:p>
        </p:txBody>
      </p:sp>
      <p:sp>
        <p:nvSpPr>
          <p:cNvPr id="17" name="标题 1">
            <a:extLst>
              <a:ext uri="{FF2B5EF4-FFF2-40B4-BE49-F238E27FC236}">
                <a16:creationId xmlns:a16="http://schemas.microsoft.com/office/drawing/2014/main" id="{5ADBB892-493A-E48D-8724-1C1C74393810}"/>
              </a:ext>
            </a:extLst>
          </p:cNvPr>
          <p:cNvSpPr txBox="1"/>
          <p:nvPr/>
        </p:nvSpPr>
        <p:spPr>
          <a:xfrm>
            <a:off x="4105900"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a:extLst>
              <a:ext uri="{FF2B5EF4-FFF2-40B4-BE49-F238E27FC236}">
                <a16:creationId xmlns:a16="http://schemas.microsoft.com/office/drawing/2014/main" id="{6462F62E-BF61-8F3A-2E73-486B805EC382}"/>
              </a:ext>
            </a:extLst>
          </p:cNvPr>
          <p:cNvSpPr txBox="1"/>
          <p:nvPr/>
        </p:nvSpPr>
        <p:spPr>
          <a:xfrm>
            <a:off x="4312245"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02</a:t>
            </a:r>
            <a:endParaRPr kumimoji="1" lang="zh-CN" altLang="en-US"/>
          </a:p>
        </p:txBody>
      </p:sp>
      <p:sp>
        <p:nvSpPr>
          <p:cNvPr id="19" name="标题 1">
            <a:extLst>
              <a:ext uri="{FF2B5EF4-FFF2-40B4-BE49-F238E27FC236}">
                <a16:creationId xmlns:a16="http://schemas.microsoft.com/office/drawing/2014/main" id="{BC1E5E16-A7A6-55F8-4ABF-755313CF30D2}"/>
              </a:ext>
            </a:extLst>
          </p:cNvPr>
          <p:cNvSpPr txBox="1"/>
          <p:nvPr/>
        </p:nvSpPr>
        <p:spPr>
          <a:xfrm>
            <a:off x="622949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a:extLst>
              <a:ext uri="{FF2B5EF4-FFF2-40B4-BE49-F238E27FC236}">
                <a16:creationId xmlns:a16="http://schemas.microsoft.com/office/drawing/2014/main" id="{470349A9-4413-CDEA-219A-D894A63C7AB5}"/>
              </a:ext>
            </a:extLst>
          </p:cNvPr>
          <p:cNvSpPr txBox="1"/>
          <p:nvPr/>
        </p:nvSpPr>
        <p:spPr>
          <a:xfrm>
            <a:off x="804999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a:extLst>
              <a:ext uri="{FF2B5EF4-FFF2-40B4-BE49-F238E27FC236}">
                <a16:creationId xmlns:a16="http://schemas.microsoft.com/office/drawing/2014/main" id="{81A45199-F378-752A-ACC9-B69D02139399}"/>
              </a:ext>
            </a:extLst>
          </p:cNvPr>
          <p:cNvSpPr txBox="1"/>
          <p:nvPr/>
        </p:nvSpPr>
        <p:spPr>
          <a:xfrm>
            <a:off x="634332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a:extLst>
              <a:ext uri="{FF2B5EF4-FFF2-40B4-BE49-F238E27FC236}">
                <a16:creationId xmlns:a16="http://schemas.microsoft.com/office/drawing/2014/main" id="{7F542C0D-2F46-B5FF-85D9-59D181B7795A}"/>
              </a:ext>
            </a:extLst>
          </p:cNvPr>
          <p:cNvSpPr txBox="1"/>
          <p:nvPr/>
        </p:nvSpPr>
        <p:spPr>
          <a:xfrm>
            <a:off x="620017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a:extLst>
              <a:ext uri="{FF2B5EF4-FFF2-40B4-BE49-F238E27FC236}">
                <a16:creationId xmlns:a16="http://schemas.microsoft.com/office/drawing/2014/main" id="{F89355B3-2D7B-B95F-53DD-119CD57E90DB}"/>
              </a:ext>
            </a:extLst>
          </p:cNvPr>
          <p:cNvSpPr txBox="1"/>
          <p:nvPr/>
        </p:nvSpPr>
        <p:spPr>
          <a:xfrm>
            <a:off x="641856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số mẫu xe cũ theo năm sản xuất (2000–2020)</a:t>
            </a:r>
            <a:endParaRPr kumimoji="1" lang="zh-CN" altLang="en-US"/>
          </a:p>
        </p:txBody>
      </p:sp>
      <p:sp>
        <p:nvSpPr>
          <p:cNvPr id="24" name="标题 1">
            <a:extLst>
              <a:ext uri="{FF2B5EF4-FFF2-40B4-BE49-F238E27FC236}">
                <a16:creationId xmlns:a16="http://schemas.microsoft.com/office/drawing/2014/main" id="{A427AC00-AC40-2607-A141-7EB83CA79A7F}"/>
              </a:ext>
            </a:extLst>
          </p:cNvPr>
          <p:cNvSpPr txBox="1"/>
          <p:nvPr/>
        </p:nvSpPr>
        <p:spPr>
          <a:xfrm>
            <a:off x="629859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số lượng xe cũ tăng đều qua các năm, thị trường xe cũ sôi động.</a:t>
            </a:r>
            <a:endParaRPr kumimoji="1" lang="zh-CN" altLang="en-US"/>
          </a:p>
        </p:txBody>
      </p:sp>
      <p:sp>
        <p:nvSpPr>
          <p:cNvPr id="25" name="标题 1">
            <a:extLst>
              <a:ext uri="{FF2B5EF4-FFF2-40B4-BE49-F238E27FC236}">
                <a16:creationId xmlns:a16="http://schemas.microsoft.com/office/drawing/2014/main" id="{A18F56AD-433D-0F7F-DC86-914F2E84AFB5}"/>
              </a:ext>
            </a:extLst>
          </p:cNvPr>
          <p:cNvSpPr txBox="1"/>
          <p:nvPr/>
        </p:nvSpPr>
        <p:spPr>
          <a:xfrm>
            <a:off x="687578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a:extLst>
              <a:ext uri="{FF2B5EF4-FFF2-40B4-BE49-F238E27FC236}">
                <a16:creationId xmlns:a16="http://schemas.microsoft.com/office/drawing/2014/main" id="{ADBB9E1D-A21D-893E-89D8-BD4D825D6666}"/>
              </a:ext>
            </a:extLst>
          </p:cNvPr>
          <p:cNvSpPr txBox="1"/>
          <p:nvPr/>
        </p:nvSpPr>
        <p:spPr>
          <a:xfrm>
            <a:off x="708213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27" name="标题 1">
            <a:extLst>
              <a:ext uri="{FF2B5EF4-FFF2-40B4-BE49-F238E27FC236}">
                <a16:creationId xmlns:a16="http://schemas.microsoft.com/office/drawing/2014/main" id="{F61FB0FA-55C9-7BDD-6801-5933CDBB61F8}"/>
              </a:ext>
            </a:extLst>
          </p:cNvPr>
          <p:cNvSpPr txBox="1"/>
          <p:nvPr/>
        </p:nvSpPr>
        <p:spPr>
          <a:xfrm>
            <a:off x="899938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a:extLst>
              <a:ext uri="{FF2B5EF4-FFF2-40B4-BE49-F238E27FC236}">
                <a16:creationId xmlns:a16="http://schemas.microsoft.com/office/drawing/2014/main" id="{B4D89F44-E248-8717-974E-6E00A169E4B4}"/>
              </a:ext>
            </a:extLst>
          </p:cNvPr>
          <p:cNvSpPr txBox="1"/>
          <p:nvPr/>
        </p:nvSpPr>
        <p:spPr>
          <a:xfrm>
            <a:off x="1081988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a:extLst>
              <a:ext uri="{FF2B5EF4-FFF2-40B4-BE49-F238E27FC236}">
                <a16:creationId xmlns:a16="http://schemas.microsoft.com/office/drawing/2014/main" id="{5ACB120A-0A21-BEB4-DE5A-9FC20DA7C718}"/>
              </a:ext>
            </a:extLst>
          </p:cNvPr>
          <p:cNvSpPr txBox="1"/>
          <p:nvPr/>
        </p:nvSpPr>
        <p:spPr>
          <a:xfrm>
            <a:off x="911321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a:extLst>
              <a:ext uri="{FF2B5EF4-FFF2-40B4-BE49-F238E27FC236}">
                <a16:creationId xmlns:a16="http://schemas.microsoft.com/office/drawing/2014/main" id="{EA1E83DD-F60E-FF29-78B2-4466EC5C0C50}"/>
              </a:ext>
            </a:extLst>
          </p:cNvPr>
          <p:cNvSpPr txBox="1"/>
          <p:nvPr/>
        </p:nvSpPr>
        <p:spPr>
          <a:xfrm>
            <a:off x="897006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a:extLst>
              <a:ext uri="{FF2B5EF4-FFF2-40B4-BE49-F238E27FC236}">
                <a16:creationId xmlns:a16="http://schemas.microsoft.com/office/drawing/2014/main" id="{8D587395-A2F1-259D-718E-FB73D3CD2A0D}"/>
              </a:ext>
            </a:extLst>
          </p:cNvPr>
          <p:cNvSpPr txBox="1"/>
          <p:nvPr/>
        </p:nvSpPr>
        <p:spPr>
          <a:xfrm>
            <a:off x="918845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nhiên liệu (2000-2020)</a:t>
            </a:r>
            <a:endParaRPr kumimoji="1" lang="zh-CN" altLang="en-US"/>
          </a:p>
        </p:txBody>
      </p:sp>
      <p:sp>
        <p:nvSpPr>
          <p:cNvPr id="32" name="标题 1">
            <a:extLst>
              <a:ext uri="{FF2B5EF4-FFF2-40B4-BE49-F238E27FC236}">
                <a16:creationId xmlns:a16="http://schemas.microsoft.com/office/drawing/2014/main" id="{D4211645-D9F6-5308-19B5-57BDE171B269}"/>
              </a:ext>
            </a:extLst>
          </p:cNvPr>
          <p:cNvSpPr txBox="1"/>
          <p:nvPr/>
        </p:nvSpPr>
        <p:spPr>
          <a:xfrm>
            <a:off x="906848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chạy xăng luôn chiếm tỷ lệ cao, xe chạy dầu tăng dần qua các năm.</a:t>
            </a:r>
            <a:endParaRPr kumimoji="1" lang="zh-CN" altLang="en-US"/>
          </a:p>
        </p:txBody>
      </p:sp>
      <p:sp>
        <p:nvSpPr>
          <p:cNvPr id="33" name="标题 1">
            <a:extLst>
              <a:ext uri="{FF2B5EF4-FFF2-40B4-BE49-F238E27FC236}">
                <a16:creationId xmlns:a16="http://schemas.microsoft.com/office/drawing/2014/main" id="{6832C6D2-353C-5562-4C7A-191D7BF6776F}"/>
              </a:ext>
            </a:extLst>
          </p:cNvPr>
          <p:cNvSpPr txBox="1"/>
          <p:nvPr/>
        </p:nvSpPr>
        <p:spPr>
          <a:xfrm>
            <a:off x="964567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a:extLst>
              <a:ext uri="{FF2B5EF4-FFF2-40B4-BE49-F238E27FC236}">
                <a16:creationId xmlns:a16="http://schemas.microsoft.com/office/drawing/2014/main" id="{6730E5BC-A3C2-1F55-15EE-31D61720D641}"/>
              </a:ext>
            </a:extLst>
          </p:cNvPr>
          <p:cNvSpPr txBox="1"/>
          <p:nvPr/>
        </p:nvSpPr>
        <p:spPr>
          <a:xfrm>
            <a:off x="985202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04</a:t>
            </a:r>
            <a:endParaRPr kumimoji="1" lang="zh-CN" altLang="en-US"/>
          </a:p>
        </p:txBody>
      </p:sp>
      <p:sp>
        <p:nvSpPr>
          <p:cNvPr id="35" name="标题 1">
            <a:extLst>
              <a:ext uri="{FF2B5EF4-FFF2-40B4-BE49-F238E27FC236}">
                <a16:creationId xmlns:a16="http://schemas.microsoft.com/office/drawing/2014/main" id="{D37A509B-A9A9-0E4B-57CD-45BB1D6F3482}"/>
              </a:ext>
            </a:extLst>
          </p:cNvPr>
          <p:cNvSpPr txBox="1"/>
          <p:nvPr/>
        </p:nvSpPr>
        <p:spPr>
          <a:xfrm>
            <a:off x="689721"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a:extLst>
              <a:ext uri="{FF2B5EF4-FFF2-40B4-BE49-F238E27FC236}">
                <a16:creationId xmlns:a16="http://schemas.microsoft.com/office/drawing/2014/main" id="{61C297AB-A25D-3679-77EE-AA67142CA83F}"/>
              </a:ext>
            </a:extLst>
          </p:cNvPr>
          <p:cNvSpPr txBox="1"/>
          <p:nvPr/>
        </p:nvSpPr>
        <p:spPr>
          <a:xfrm>
            <a:off x="251021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a:extLst>
              <a:ext uri="{FF2B5EF4-FFF2-40B4-BE49-F238E27FC236}">
                <a16:creationId xmlns:a16="http://schemas.microsoft.com/office/drawing/2014/main" id="{D39D4837-EC3E-EF3F-C6BF-F4B659F55941}"/>
              </a:ext>
            </a:extLst>
          </p:cNvPr>
          <p:cNvSpPr txBox="1"/>
          <p:nvPr/>
        </p:nvSpPr>
        <p:spPr>
          <a:xfrm>
            <a:off x="803551"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8" name="标题 1">
            <a:extLst>
              <a:ext uri="{FF2B5EF4-FFF2-40B4-BE49-F238E27FC236}">
                <a16:creationId xmlns:a16="http://schemas.microsoft.com/office/drawing/2014/main" id="{524B4451-E35C-B8EB-B959-DFE717B5FF93}"/>
              </a:ext>
            </a:extLst>
          </p:cNvPr>
          <p:cNvSpPr txBox="1"/>
          <p:nvPr/>
        </p:nvSpPr>
        <p:spPr>
          <a:xfrm>
            <a:off x="660400"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9" name="标题 1">
            <a:extLst>
              <a:ext uri="{FF2B5EF4-FFF2-40B4-BE49-F238E27FC236}">
                <a16:creationId xmlns:a16="http://schemas.microsoft.com/office/drawing/2014/main" id="{3C0594EB-7B27-8FDF-F115-F329BC832E31}"/>
              </a:ext>
            </a:extLst>
          </p:cNvPr>
          <p:cNvSpPr txBox="1"/>
          <p:nvPr/>
        </p:nvSpPr>
        <p:spPr>
          <a:xfrm>
            <a:off x="878790"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hộp số (2000–2020)</a:t>
            </a:r>
            <a:endParaRPr kumimoji="1" lang="zh-CN" altLang="en-US"/>
          </a:p>
        </p:txBody>
      </p:sp>
      <p:sp>
        <p:nvSpPr>
          <p:cNvPr id="40" name="标题 1">
            <a:extLst>
              <a:ext uri="{FF2B5EF4-FFF2-40B4-BE49-F238E27FC236}">
                <a16:creationId xmlns:a16="http://schemas.microsoft.com/office/drawing/2014/main" id="{05C9A6C1-2151-F86C-34FA-89641DB50C0B}"/>
              </a:ext>
            </a:extLst>
          </p:cNvPr>
          <p:cNvSpPr txBox="1"/>
          <p:nvPr/>
        </p:nvSpPr>
        <p:spPr>
          <a:xfrm>
            <a:off x="758816"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số tự động chiếm tỷ lệ cao, xe số sàn giảm dần qua các năm.</a:t>
            </a:r>
            <a:endParaRPr kumimoji="1" lang="zh-CN" altLang="en-US"/>
          </a:p>
        </p:txBody>
      </p:sp>
      <p:sp>
        <p:nvSpPr>
          <p:cNvPr id="41" name="标题 1">
            <a:extLst>
              <a:ext uri="{FF2B5EF4-FFF2-40B4-BE49-F238E27FC236}">
                <a16:creationId xmlns:a16="http://schemas.microsoft.com/office/drawing/2014/main" id="{8D44CE68-2E57-B4ED-F189-7EC0E6B8523D}"/>
              </a:ext>
            </a:extLst>
          </p:cNvPr>
          <p:cNvSpPr txBox="1"/>
          <p:nvPr/>
        </p:nvSpPr>
        <p:spPr>
          <a:xfrm>
            <a:off x="1336011"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a:extLst>
              <a:ext uri="{FF2B5EF4-FFF2-40B4-BE49-F238E27FC236}">
                <a16:creationId xmlns:a16="http://schemas.microsoft.com/office/drawing/2014/main" id="{822535FC-8603-24C3-EFB7-B47C98CB4854}"/>
              </a:ext>
            </a:extLst>
          </p:cNvPr>
          <p:cNvSpPr txBox="1"/>
          <p:nvPr/>
        </p:nvSpPr>
        <p:spPr>
          <a:xfrm>
            <a:off x="1542356"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43" name="标题 1">
            <a:extLst>
              <a:ext uri="{FF2B5EF4-FFF2-40B4-BE49-F238E27FC236}">
                <a16:creationId xmlns:a16="http://schemas.microsoft.com/office/drawing/2014/main" id="{4BC37501-2C70-8DF3-53EB-A2BFA1602CB9}"/>
              </a:ext>
            </a:extLst>
          </p:cNvPr>
          <p:cNvSpPr txBox="1"/>
          <p:nvPr/>
        </p:nvSpPr>
        <p:spPr>
          <a:xfrm>
            <a:off x="3459610"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a:extLst>
              <a:ext uri="{FF2B5EF4-FFF2-40B4-BE49-F238E27FC236}">
                <a16:creationId xmlns:a16="http://schemas.microsoft.com/office/drawing/2014/main" id="{BBE73332-657A-B09D-DC0F-6974454DA8F3}"/>
              </a:ext>
            </a:extLst>
          </p:cNvPr>
          <p:cNvSpPr txBox="1"/>
          <p:nvPr/>
        </p:nvSpPr>
        <p:spPr>
          <a:xfrm>
            <a:off x="5280108"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a:extLst>
              <a:ext uri="{FF2B5EF4-FFF2-40B4-BE49-F238E27FC236}">
                <a16:creationId xmlns:a16="http://schemas.microsoft.com/office/drawing/2014/main" id="{B205E819-6537-A61B-1E3B-BFA3524A72C9}"/>
              </a:ext>
            </a:extLst>
          </p:cNvPr>
          <p:cNvSpPr txBox="1"/>
          <p:nvPr/>
        </p:nvSpPr>
        <p:spPr>
          <a:xfrm>
            <a:off x="3573440" y="382502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6" name="标题 1">
            <a:extLst>
              <a:ext uri="{FF2B5EF4-FFF2-40B4-BE49-F238E27FC236}">
                <a16:creationId xmlns:a16="http://schemas.microsoft.com/office/drawing/2014/main" id="{3EB1EC97-C473-5A98-105D-BF6DDCE83518}"/>
              </a:ext>
            </a:extLst>
          </p:cNvPr>
          <p:cNvSpPr txBox="1"/>
          <p:nvPr/>
        </p:nvSpPr>
        <p:spPr>
          <a:xfrm>
            <a:off x="3430289"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7" name="标题 1">
            <a:extLst>
              <a:ext uri="{FF2B5EF4-FFF2-40B4-BE49-F238E27FC236}">
                <a16:creationId xmlns:a16="http://schemas.microsoft.com/office/drawing/2014/main" id="{E84A879E-8EC4-D129-134E-0D7C031EB7E8}"/>
              </a:ext>
            </a:extLst>
          </p:cNvPr>
          <p:cNvSpPr txBox="1"/>
          <p:nvPr/>
        </p:nvSpPr>
        <p:spPr>
          <a:xfrm>
            <a:off x="3648679"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số đời chủ sở hữu (2000–2020)</a:t>
            </a:r>
            <a:endParaRPr kumimoji="1" lang="zh-CN" altLang="en-US"/>
          </a:p>
        </p:txBody>
      </p:sp>
      <p:sp>
        <p:nvSpPr>
          <p:cNvPr id="48" name="标题 1">
            <a:extLst>
              <a:ext uri="{FF2B5EF4-FFF2-40B4-BE49-F238E27FC236}">
                <a16:creationId xmlns:a16="http://schemas.microsoft.com/office/drawing/2014/main" id="{B4354991-5D02-10C5-E280-B3155AF4CABB}"/>
              </a:ext>
            </a:extLst>
          </p:cNvPr>
          <p:cNvSpPr txBox="1"/>
          <p:nvPr/>
        </p:nvSpPr>
        <p:spPr>
          <a:xfrm>
            <a:off x="3528705"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có 1 chủ sở hữu chiếm tỷ lệ cao, xe có nhiều chủ sở hữu giảm dần.</a:t>
            </a:r>
            <a:endParaRPr kumimoji="1" lang="zh-CN" altLang="en-US"/>
          </a:p>
        </p:txBody>
      </p:sp>
      <p:sp>
        <p:nvSpPr>
          <p:cNvPr id="49" name="标题 1">
            <a:extLst>
              <a:ext uri="{FF2B5EF4-FFF2-40B4-BE49-F238E27FC236}">
                <a16:creationId xmlns:a16="http://schemas.microsoft.com/office/drawing/2014/main" id="{872DC9D1-767C-D92D-42F6-D2AA2A734168}"/>
              </a:ext>
            </a:extLst>
          </p:cNvPr>
          <p:cNvSpPr txBox="1"/>
          <p:nvPr/>
        </p:nvSpPr>
        <p:spPr>
          <a:xfrm>
            <a:off x="4105900"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a:extLst>
              <a:ext uri="{FF2B5EF4-FFF2-40B4-BE49-F238E27FC236}">
                <a16:creationId xmlns:a16="http://schemas.microsoft.com/office/drawing/2014/main" id="{2EFA71FD-BBC5-EBE7-B06B-1723573AC245}"/>
              </a:ext>
            </a:extLst>
          </p:cNvPr>
          <p:cNvSpPr txBox="1"/>
          <p:nvPr/>
        </p:nvSpPr>
        <p:spPr>
          <a:xfrm>
            <a:off x="4312245"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06</a:t>
            </a:r>
            <a:endParaRPr kumimoji="1" lang="zh-CN" altLang="en-US"/>
          </a:p>
        </p:txBody>
      </p:sp>
      <p:sp>
        <p:nvSpPr>
          <p:cNvPr id="51" name="标题 1">
            <a:extLst>
              <a:ext uri="{FF2B5EF4-FFF2-40B4-BE49-F238E27FC236}">
                <a16:creationId xmlns:a16="http://schemas.microsoft.com/office/drawing/2014/main" id="{139D2A43-88F2-7304-3AD4-30F7EAD79EE0}"/>
              </a:ext>
            </a:extLst>
          </p:cNvPr>
          <p:cNvSpPr txBox="1"/>
          <p:nvPr/>
        </p:nvSpPr>
        <p:spPr>
          <a:xfrm>
            <a:off x="622949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a:extLst>
              <a:ext uri="{FF2B5EF4-FFF2-40B4-BE49-F238E27FC236}">
                <a16:creationId xmlns:a16="http://schemas.microsoft.com/office/drawing/2014/main" id="{79C7632F-F27E-F14D-0EA4-121613C65FB1}"/>
              </a:ext>
            </a:extLst>
          </p:cNvPr>
          <p:cNvSpPr txBox="1"/>
          <p:nvPr/>
        </p:nvSpPr>
        <p:spPr>
          <a:xfrm>
            <a:off x="804999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a:extLst>
              <a:ext uri="{FF2B5EF4-FFF2-40B4-BE49-F238E27FC236}">
                <a16:creationId xmlns:a16="http://schemas.microsoft.com/office/drawing/2014/main" id="{9D25059D-2B4C-9244-8E7E-06B98AE8856D}"/>
              </a:ext>
            </a:extLst>
          </p:cNvPr>
          <p:cNvSpPr txBox="1"/>
          <p:nvPr/>
        </p:nvSpPr>
        <p:spPr>
          <a:xfrm>
            <a:off x="634332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4" name="标题 1">
            <a:extLst>
              <a:ext uri="{FF2B5EF4-FFF2-40B4-BE49-F238E27FC236}">
                <a16:creationId xmlns:a16="http://schemas.microsoft.com/office/drawing/2014/main" id="{56755137-91C2-7FD4-0770-1D493CEDF04A}"/>
              </a:ext>
            </a:extLst>
          </p:cNvPr>
          <p:cNvSpPr txBox="1"/>
          <p:nvPr/>
        </p:nvSpPr>
        <p:spPr>
          <a:xfrm>
            <a:off x="620017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5" name="标题 1">
            <a:extLst>
              <a:ext uri="{FF2B5EF4-FFF2-40B4-BE49-F238E27FC236}">
                <a16:creationId xmlns:a16="http://schemas.microsoft.com/office/drawing/2014/main" id="{56446B97-654B-242C-3DB0-516992881092}"/>
              </a:ext>
            </a:extLst>
          </p:cNvPr>
          <p:cNvSpPr txBox="1"/>
          <p:nvPr/>
        </p:nvSpPr>
        <p:spPr>
          <a:xfrm>
            <a:off x="641856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889">
                <a:ln w="12700">
                  <a:noFill/>
                </a:ln>
                <a:solidFill>
                  <a:srgbClr val="FFFFFF">
                    <a:alpha val="100000"/>
                  </a:srgbClr>
                </a:solidFill>
                <a:latin typeface="Source Han Sans CN Bold"/>
                <a:ea typeface="Source Han Sans CN Bold"/>
                <a:cs typeface="Source Han Sans CN Bold"/>
              </a:rPr>
              <a:t>Biểu đồ thống kê số lượng xe của các hãng phổ biến theo năm sản xuất</a:t>
            </a:r>
            <a:endParaRPr kumimoji="1" lang="zh-CN" altLang="en-US"/>
          </a:p>
        </p:txBody>
      </p:sp>
      <p:sp>
        <p:nvSpPr>
          <p:cNvPr id="56" name="标题 1">
            <a:extLst>
              <a:ext uri="{FF2B5EF4-FFF2-40B4-BE49-F238E27FC236}">
                <a16:creationId xmlns:a16="http://schemas.microsoft.com/office/drawing/2014/main" id="{230C15C1-DD5D-C89D-9ED2-CC362B2D466C}"/>
              </a:ext>
            </a:extLst>
          </p:cNvPr>
          <p:cNvSpPr txBox="1"/>
          <p:nvPr/>
        </p:nvSpPr>
        <p:spPr>
          <a:xfrm>
            <a:off x="629859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hãng Maruti Suzuki luôn dẫn đầu, hãng Hyundai tăng dần qua các năm.</a:t>
            </a:r>
            <a:endParaRPr kumimoji="1" lang="zh-CN" altLang="en-US"/>
          </a:p>
        </p:txBody>
      </p:sp>
      <p:sp>
        <p:nvSpPr>
          <p:cNvPr id="57" name="标题 1">
            <a:extLst>
              <a:ext uri="{FF2B5EF4-FFF2-40B4-BE49-F238E27FC236}">
                <a16:creationId xmlns:a16="http://schemas.microsoft.com/office/drawing/2014/main" id="{3C31FE1A-A841-F019-1324-76A33DE17121}"/>
              </a:ext>
            </a:extLst>
          </p:cNvPr>
          <p:cNvSpPr txBox="1"/>
          <p:nvPr/>
        </p:nvSpPr>
        <p:spPr>
          <a:xfrm>
            <a:off x="687578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a:extLst>
              <a:ext uri="{FF2B5EF4-FFF2-40B4-BE49-F238E27FC236}">
                <a16:creationId xmlns:a16="http://schemas.microsoft.com/office/drawing/2014/main" id="{2BAD6F3D-7DA1-85F9-09BA-45D43607964A}"/>
              </a:ext>
            </a:extLst>
          </p:cNvPr>
          <p:cNvSpPr txBox="1"/>
          <p:nvPr/>
        </p:nvSpPr>
        <p:spPr>
          <a:xfrm>
            <a:off x="708213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07</a:t>
            </a:r>
            <a:endParaRPr kumimoji="1" lang="zh-CN" altLang="en-US"/>
          </a:p>
        </p:txBody>
      </p:sp>
      <p:sp>
        <p:nvSpPr>
          <p:cNvPr id="59" name="标题 1">
            <a:extLst>
              <a:ext uri="{FF2B5EF4-FFF2-40B4-BE49-F238E27FC236}">
                <a16:creationId xmlns:a16="http://schemas.microsoft.com/office/drawing/2014/main" id="{55ED0817-7AFC-A48A-561F-159B08F6C9ED}"/>
              </a:ext>
            </a:extLst>
          </p:cNvPr>
          <p:cNvSpPr txBox="1"/>
          <p:nvPr/>
        </p:nvSpPr>
        <p:spPr>
          <a:xfrm>
            <a:off x="899938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a:extLst>
              <a:ext uri="{FF2B5EF4-FFF2-40B4-BE49-F238E27FC236}">
                <a16:creationId xmlns:a16="http://schemas.microsoft.com/office/drawing/2014/main" id="{15C439D2-6293-1BFE-D725-9D077050E717}"/>
              </a:ext>
            </a:extLst>
          </p:cNvPr>
          <p:cNvSpPr txBox="1"/>
          <p:nvPr/>
        </p:nvSpPr>
        <p:spPr>
          <a:xfrm>
            <a:off x="1081988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a:extLst>
              <a:ext uri="{FF2B5EF4-FFF2-40B4-BE49-F238E27FC236}">
                <a16:creationId xmlns:a16="http://schemas.microsoft.com/office/drawing/2014/main" id="{5CF01202-5FF6-0C21-C5C9-B84A8D12EF4D}"/>
              </a:ext>
            </a:extLst>
          </p:cNvPr>
          <p:cNvSpPr txBox="1"/>
          <p:nvPr/>
        </p:nvSpPr>
        <p:spPr>
          <a:xfrm>
            <a:off x="911321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a:extLst>
              <a:ext uri="{FF2B5EF4-FFF2-40B4-BE49-F238E27FC236}">
                <a16:creationId xmlns:a16="http://schemas.microsoft.com/office/drawing/2014/main" id="{1238680E-367D-9489-FAAF-C54630E3290B}"/>
              </a:ext>
            </a:extLst>
          </p:cNvPr>
          <p:cNvSpPr txBox="1"/>
          <p:nvPr/>
        </p:nvSpPr>
        <p:spPr>
          <a:xfrm>
            <a:off x="897006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a:extLst>
              <a:ext uri="{FF2B5EF4-FFF2-40B4-BE49-F238E27FC236}">
                <a16:creationId xmlns:a16="http://schemas.microsoft.com/office/drawing/2014/main" id="{2A959E2F-E55F-6299-3AA6-134DCFC0917D}"/>
              </a:ext>
            </a:extLst>
          </p:cNvPr>
          <p:cNvSpPr txBox="1"/>
          <p:nvPr/>
        </p:nvSpPr>
        <p:spPr>
          <a:xfrm>
            <a:off x="918845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tích giá bán theo năm (2000–2020)</a:t>
            </a:r>
            <a:endParaRPr kumimoji="1" lang="zh-CN" altLang="en-US"/>
          </a:p>
        </p:txBody>
      </p:sp>
      <p:sp>
        <p:nvSpPr>
          <p:cNvPr id="64" name="标题 1">
            <a:extLst>
              <a:ext uri="{FF2B5EF4-FFF2-40B4-BE49-F238E27FC236}">
                <a16:creationId xmlns:a16="http://schemas.microsoft.com/office/drawing/2014/main" id="{6E7CDA14-5395-8CAA-F82C-C21C0F981F61}"/>
              </a:ext>
            </a:extLst>
          </p:cNvPr>
          <p:cNvSpPr txBox="1"/>
          <p:nvPr/>
        </p:nvSpPr>
        <p:spPr>
          <a:xfrm>
            <a:off x="906848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giá xe tăng dần qua các năm, thị trường xe có xu hướng cao cấp hóa.</a:t>
            </a:r>
            <a:endParaRPr kumimoji="1" lang="zh-CN" altLang="en-US"/>
          </a:p>
        </p:txBody>
      </p:sp>
      <p:sp>
        <p:nvSpPr>
          <p:cNvPr id="65" name="标题 1">
            <a:extLst>
              <a:ext uri="{FF2B5EF4-FFF2-40B4-BE49-F238E27FC236}">
                <a16:creationId xmlns:a16="http://schemas.microsoft.com/office/drawing/2014/main" id="{FD15176D-8F1D-EDC5-1D99-DC5F2EF81CBA}"/>
              </a:ext>
            </a:extLst>
          </p:cNvPr>
          <p:cNvSpPr txBox="1"/>
          <p:nvPr/>
        </p:nvSpPr>
        <p:spPr>
          <a:xfrm>
            <a:off x="964567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6" name="标题 1">
            <a:extLst>
              <a:ext uri="{FF2B5EF4-FFF2-40B4-BE49-F238E27FC236}">
                <a16:creationId xmlns:a16="http://schemas.microsoft.com/office/drawing/2014/main" id="{E88B9F7B-4189-6F9B-5A45-54CC77370387}"/>
              </a:ext>
            </a:extLst>
          </p:cNvPr>
          <p:cNvSpPr txBox="1"/>
          <p:nvPr/>
        </p:nvSpPr>
        <p:spPr>
          <a:xfrm>
            <a:off x="985202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08</a:t>
            </a:r>
            <a:endParaRPr kumimoji="1" lang="zh-CN" altLang="en-US"/>
          </a:p>
        </p:txBody>
      </p:sp>
      <p:sp>
        <p:nvSpPr>
          <p:cNvPr id="67" name="标题 1">
            <a:extLst>
              <a:ext uri="{FF2B5EF4-FFF2-40B4-BE49-F238E27FC236}">
                <a16:creationId xmlns:a16="http://schemas.microsoft.com/office/drawing/2014/main" id="{F20CB62A-49B8-2FF3-CC45-FBCB40E8FDD3}"/>
              </a:ext>
            </a:extLst>
          </p:cNvPr>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Phân tích và khám phá dữ liệu</a:t>
            </a:r>
            <a:endParaRPr kumimoji="1" lang="zh-CN" altLang="en-US"/>
          </a:p>
        </p:txBody>
      </p:sp>
    </p:spTree>
    <p:extLst>
      <p:ext uri="{BB962C8B-B14F-4D97-AF65-F5344CB8AC3E}">
        <p14:creationId xmlns:p14="http://schemas.microsoft.com/office/powerpoint/2010/main" val="3958287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3F1D163-8108-245C-D3E6-A61D6530F21E}"/>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657CC33D-2F5F-CB03-01A9-DE05E6738712}"/>
              </a:ext>
            </a:extLst>
          </p:cNvPr>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a:extLst>
              <a:ext uri="{FF2B5EF4-FFF2-40B4-BE49-F238E27FC236}">
                <a16:creationId xmlns:a16="http://schemas.microsoft.com/office/drawing/2014/main" id="{7D586019-582B-97EF-B8E7-57DE2B589B3A}"/>
              </a:ext>
            </a:extLst>
          </p:cNvPr>
          <p:cNvSpPr txBox="1"/>
          <p:nvPr/>
        </p:nvSpPr>
        <p:spPr>
          <a:xfrm>
            <a:off x="689721"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a:extLst>
              <a:ext uri="{FF2B5EF4-FFF2-40B4-BE49-F238E27FC236}">
                <a16:creationId xmlns:a16="http://schemas.microsoft.com/office/drawing/2014/main" id="{D93BBBA5-508C-FB80-FCD8-4C8446321C2B}"/>
              </a:ext>
            </a:extLst>
          </p:cNvPr>
          <p:cNvSpPr txBox="1"/>
          <p:nvPr/>
        </p:nvSpPr>
        <p:spPr>
          <a:xfrm>
            <a:off x="251021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a:extLst>
              <a:ext uri="{FF2B5EF4-FFF2-40B4-BE49-F238E27FC236}">
                <a16:creationId xmlns:a16="http://schemas.microsoft.com/office/drawing/2014/main" id="{61667E53-DAF4-4E60-4770-032064AE8796}"/>
              </a:ext>
            </a:extLst>
          </p:cNvPr>
          <p:cNvSpPr txBox="1"/>
          <p:nvPr/>
        </p:nvSpPr>
        <p:spPr>
          <a:xfrm>
            <a:off x="803551"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a:extLst>
              <a:ext uri="{FF2B5EF4-FFF2-40B4-BE49-F238E27FC236}">
                <a16:creationId xmlns:a16="http://schemas.microsoft.com/office/drawing/2014/main" id="{A9F0A635-498C-2AF4-DAB6-630E003FCC57}"/>
              </a:ext>
            </a:extLst>
          </p:cNvPr>
          <p:cNvSpPr txBox="1"/>
          <p:nvPr/>
        </p:nvSpPr>
        <p:spPr>
          <a:xfrm>
            <a:off x="660400"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a:extLst>
              <a:ext uri="{FF2B5EF4-FFF2-40B4-BE49-F238E27FC236}">
                <a16:creationId xmlns:a16="http://schemas.microsoft.com/office/drawing/2014/main" id="{9F170CF5-5E77-F0EA-6D20-49A022F62545}"/>
              </a:ext>
            </a:extLst>
          </p:cNvPr>
          <p:cNvSpPr txBox="1"/>
          <p:nvPr/>
        </p:nvSpPr>
        <p:spPr>
          <a:xfrm>
            <a:off x="878790"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phối của dữ liệu</a:t>
            </a:r>
            <a:endParaRPr kumimoji="1" lang="zh-CN" altLang="en-US"/>
          </a:p>
        </p:txBody>
      </p:sp>
      <p:sp>
        <p:nvSpPr>
          <p:cNvPr id="8" name="标题 1">
            <a:extLst>
              <a:ext uri="{FF2B5EF4-FFF2-40B4-BE49-F238E27FC236}">
                <a16:creationId xmlns:a16="http://schemas.microsoft.com/office/drawing/2014/main" id="{D50A9437-2ED8-7582-9FF7-904F42B56851}"/>
              </a:ext>
            </a:extLst>
          </p:cNvPr>
          <p:cNvSpPr txBox="1"/>
          <p:nvPr/>
        </p:nvSpPr>
        <p:spPr>
          <a:xfrm>
            <a:off x="758816"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phối giá xe cho thấy giá xe tập trung ở mức trung bình, có ít xe giá cao.
Biểu đồ phân phối quãng đường đã đi cho thấy đa số xe đã đi quãng đường trung bình.
Biểu đồ phân phối dung tích động cơ cho thấy dung tích động cơ tăng dần qua các năm.</a:t>
            </a:r>
            <a:endParaRPr kumimoji="1" lang="zh-CN" altLang="en-US"/>
          </a:p>
        </p:txBody>
      </p:sp>
      <p:sp>
        <p:nvSpPr>
          <p:cNvPr id="9" name="标题 1">
            <a:extLst>
              <a:ext uri="{FF2B5EF4-FFF2-40B4-BE49-F238E27FC236}">
                <a16:creationId xmlns:a16="http://schemas.microsoft.com/office/drawing/2014/main" id="{9D61575D-48C2-C7A7-9DE9-FD3FFEE814EE}"/>
              </a:ext>
            </a:extLst>
          </p:cNvPr>
          <p:cNvSpPr txBox="1"/>
          <p:nvPr/>
        </p:nvSpPr>
        <p:spPr>
          <a:xfrm>
            <a:off x="1336011"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a:extLst>
              <a:ext uri="{FF2B5EF4-FFF2-40B4-BE49-F238E27FC236}">
                <a16:creationId xmlns:a16="http://schemas.microsoft.com/office/drawing/2014/main" id="{627D9099-8C40-E7BD-CB7F-07E5C329EC0B}"/>
              </a:ext>
            </a:extLst>
          </p:cNvPr>
          <p:cNvSpPr txBox="1"/>
          <p:nvPr/>
        </p:nvSpPr>
        <p:spPr>
          <a:xfrm>
            <a:off x="1542356"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11" name="标题 1">
            <a:extLst>
              <a:ext uri="{FF2B5EF4-FFF2-40B4-BE49-F238E27FC236}">
                <a16:creationId xmlns:a16="http://schemas.microsoft.com/office/drawing/2014/main" id="{E0876949-453F-DC9B-58D6-25F37E03CF70}"/>
              </a:ext>
            </a:extLst>
          </p:cNvPr>
          <p:cNvSpPr txBox="1"/>
          <p:nvPr/>
        </p:nvSpPr>
        <p:spPr>
          <a:xfrm>
            <a:off x="3459610"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a:extLst>
              <a:ext uri="{FF2B5EF4-FFF2-40B4-BE49-F238E27FC236}">
                <a16:creationId xmlns:a16="http://schemas.microsoft.com/office/drawing/2014/main" id="{70EC0620-3136-9B62-F4D2-412B8BC9AD0A}"/>
              </a:ext>
            </a:extLst>
          </p:cNvPr>
          <p:cNvSpPr txBox="1"/>
          <p:nvPr/>
        </p:nvSpPr>
        <p:spPr>
          <a:xfrm>
            <a:off x="5280108"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a:extLst>
              <a:ext uri="{FF2B5EF4-FFF2-40B4-BE49-F238E27FC236}">
                <a16:creationId xmlns:a16="http://schemas.microsoft.com/office/drawing/2014/main" id="{5A33B8ED-9102-3034-B0E9-9DF808FF82F2}"/>
              </a:ext>
            </a:extLst>
          </p:cNvPr>
          <p:cNvSpPr txBox="1"/>
          <p:nvPr/>
        </p:nvSpPr>
        <p:spPr>
          <a:xfrm>
            <a:off x="3573440"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9D85A145-CCD6-223C-478F-25E38FE1B538}"/>
              </a:ext>
            </a:extLst>
          </p:cNvPr>
          <p:cNvSpPr txBox="1"/>
          <p:nvPr/>
        </p:nvSpPr>
        <p:spPr>
          <a:xfrm>
            <a:off x="3430289"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a:extLst>
              <a:ext uri="{FF2B5EF4-FFF2-40B4-BE49-F238E27FC236}">
                <a16:creationId xmlns:a16="http://schemas.microsoft.com/office/drawing/2014/main" id="{907C3178-3186-D138-0C12-9ED7AC605031}"/>
              </a:ext>
            </a:extLst>
          </p:cNvPr>
          <p:cNvSpPr txBox="1"/>
          <p:nvPr/>
        </p:nvSpPr>
        <p:spPr>
          <a:xfrm>
            <a:off x="3648679"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bố các đặc trưng</a:t>
            </a:r>
            <a:endParaRPr kumimoji="1" lang="zh-CN" altLang="en-US"/>
          </a:p>
        </p:txBody>
      </p:sp>
      <p:sp>
        <p:nvSpPr>
          <p:cNvPr id="16" name="标题 1">
            <a:extLst>
              <a:ext uri="{FF2B5EF4-FFF2-40B4-BE49-F238E27FC236}">
                <a16:creationId xmlns:a16="http://schemas.microsoft.com/office/drawing/2014/main" id="{DBEFCBD5-C6E1-1D29-447F-C2B6F47049DC}"/>
              </a:ext>
            </a:extLst>
          </p:cNvPr>
          <p:cNvSpPr txBox="1"/>
          <p:nvPr/>
        </p:nvSpPr>
        <p:spPr>
          <a:xfrm>
            <a:off x="3528705"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bố loại nhiên liệu cho thấy xe chạy xăng chiếm đa số, xe chạy dầu chiếm tỷ lệ nhỏ.
Biểu đồ phân bố số chỗ ngồi cho thấy xe 5 chỗ ngồi chiếm tỷ lệ cao nhất.
Biểu đồ phân bố công suất tối đa cho thấy công suất tối đa tăng dần qua các năm.</a:t>
            </a:r>
            <a:endParaRPr kumimoji="1" lang="zh-CN" altLang="en-US"/>
          </a:p>
        </p:txBody>
      </p:sp>
      <p:sp>
        <p:nvSpPr>
          <p:cNvPr id="17" name="标题 1">
            <a:extLst>
              <a:ext uri="{FF2B5EF4-FFF2-40B4-BE49-F238E27FC236}">
                <a16:creationId xmlns:a16="http://schemas.microsoft.com/office/drawing/2014/main" id="{BD388D3B-2B3E-04C0-CEE0-0E7E85D77F3F}"/>
              </a:ext>
            </a:extLst>
          </p:cNvPr>
          <p:cNvSpPr txBox="1"/>
          <p:nvPr/>
        </p:nvSpPr>
        <p:spPr>
          <a:xfrm>
            <a:off x="4105900"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a:extLst>
              <a:ext uri="{FF2B5EF4-FFF2-40B4-BE49-F238E27FC236}">
                <a16:creationId xmlns:a16="http://schemas.microsoft.com/office/drawing/2014/main" id="{381B56B0-E724-DA4A-3DEE-4F315AC7BDFE}"/>
              </a:ext>
            </a:extLst>
          </p:cNvPr>
          <p:cNvSpPr txBox="1"/>
          <p:nvPr/>
        </p:nvSpPr>
        <p:spPr>
          <a:xfrm>
            <a:off x="4312245"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02</a:t>
            </a:r>
            <a:endParaRPr kumimoji="1" lang="zh-CN" altLang="en-US"/>
          </a:p>
        </p:txBody>
      </p:sp>
      <p:sp>
        <p:nvSpPr>
          <p:cNvPr id="19" name="标题 1">
            <a:extLst>
              <a:ext uri="{FF2B5EF4-FFF2-40B4-BE49-F238E27FC236}">
                <a16:creationId xmlns:a16="http://schemas.microsoft.com/office/drawing/2014/main" id="{32E17A03-7809-0ABC-2983-4DFF02AB4310}"/>
              </a:ext>
            </a:extLst>
          </p:cNvPr>
          <p:cNvSpPr txBox="1"/>
          <p:nvPr/>
        </p:nvSpPr>
        <p:spPr>
          <a:xfrm>
            <a:off x="622949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a:extLst>
              <a:ext uri="{FF2B5EF4-FFF2-40B4-BE49-F238E27FC236}">
                <a16:creationId xmlns:a16="http://schemas.microsoft.com/office/drawing/2014/main" id="{460F7897-1149-2113-5B4E-A798B3CC0DEF}"/>
              </a:ext>
            </a:extLst>
          </p:cNvPr>
          <p:cNvSpPr txBox="1"/>
          <p:nvPr/>
        </p:nvSpPr>
        <p:spPr>
          <a:xfrm>
            <a:off x="804999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a:extLst>
              <a:ext uri="{FF2B5EF4-FFF2-40B4-BE49-F238E27FC236}">
                <a16:creationId xmlns:a16="http://schemas.microsoft.com/office/drawing/2014/main" id="{4C69246E-9C84-FA08-B61E-B1F3B8ED58A2}"/>
              </a:ext>
            </a:extLst>
          </p:cNvPr>
          <p:cNvSpPr txBox="1"/>
          <p:nvPr/>
        </p:nvSpPr>
        <p:spPr>
          <a:xfrm>
            <a:off x="634332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a:extLst>
              <a:ext uri="{FF2B5EF4-FFF2-40B4-BE49-F238E27FC236}">
                <a16:creationId xmlns:a16="http://schemas.microsoft.com/office/drawing/2014/main" id="{1610A674-7126-5095-592E-1380FFA1A07C}"/>
              </a:ext>
            </a:extLst>
          </p:cNvPr>
          <p:cNvSpPr txBox="1"/>
          <p:nvPr/>
        </p:nvSpPr>
        <p:spPr>
          <a:xfrm>
            <a:off x="620017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a:extLst>
              <a:ext uri="{FF2B5EF4-FFF2-40B4-BE49-F238E27FC236}">
                <a16:creationId xmlns:a16="http://schemas.microsoft.com/office/drawing/2014/main" id="{D41ECE1A-422E-3F8E-4EC4-B0A13EA07A21}"/>
              </a:ext>
            </a:extLst>
          </p:cNvPr>
          <p:cNvSpPr txBox="1"/>
          <p:nvPr/>
        </p:nvSpPr>
        <p:spPr>
          <a:xfrm>
            <a:off x="641856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số mẫu xe cũ theo năm sản xuất (2000–2020)</a:t>
            </a:r>
            <a:endParaRPr kumimoji="1" lang="zh-CN" altLang="en-US"/>
          </a:p>
        </p:txBody>
      </p:sp>
      <p:sp>
        <p:nvSpPr>
          <p:cNvPr id="24" name="标题 1">
            <a:extLst>
              <a:ext uri="{FF2B5EF4-FFF2-40B4-BE49-F238E27FC236}">
                <a16:creationId xmlns:a16="http://schemas.microsoft.com/office/drawing/2014/main" id="{BF641FC5-C34D-65FF-B19C-D49D9332EE1C}"/>
              </a:ext>
            </a:extLst>
          </p:cNvPr>
          <p:cNvSpPr txBox="1"/>
          <p:nvPr/>
        </p:nvSpPr>
        <p:spPr>
          <a:xfrm>
            <a:off x="629859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số lượng xe cũ tăng đều qua các năm, thị trường xe cũ sôi động.</a:t>
            </a:r>
            <a:endParaRPr kumimoji="1" lang="zh-CN" altLang="en-US"/>
          </a:p>
        </p:txBody>
      </p:sp>
      <p:sp>
        <p:nvSpPr>
          <p:cNvPr id="25" name="标题 1">
            <a:extLst>
              <a:ext uri="{FF2B5EF4-FFF2-40B4-BE49-F238E27FC236}">
                <a16:creationId xmlns:a16="http://schemas.microsoft.com/office/drawing/2014/main" id="{B89E1035-45BB-C7A4-FC94-6C632D258092}"/>
              </a:ext>
            </a:extLst>
          </p:cNvPr>
          <p:cNvSpPr txBox="1"/>
          <p:nvPr/>
        </p:nvSpPr>
        <p:spPr>
          <a:xfrm>
            <a:off x="687578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a:extLst>
              <a:ext uri="{FF2B5EF4-FFF2-40B4-BE49-F238E27FC236}">
                <a16:creationId xmlns:a16="http://schemas.microsoft.com/office/drawing/2014/main" id="{AC94BD23-3D3F-A776-3087-C10ED3019380}"/>
              </a:ext>
            </a:extLst>
          </p:cNvPr>
          <p:cNvSpPr txBox="1"/>
          <p:nvPr/>
        </p:nvSpPr>
        <p:spPr>
          <a:xfrm>
            <a:off x="708213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27" name="标题 1">
            <a:extLst>
              <a:ext uri="{FF2B5EF4-FFF2-40B4-BE49-F238E27FC236}">
                <a16:creationId xmlns:a16="http://schemas.microsoft.com/office/drawing/2014/main" id="{A872E2E8-AB72-8769-DC74-59D40A4F6056}"/>
              </a:ext>
            </a:extLst>
          </p:cNvPr>
          <p:cNvSpPr txBox="1"/>
          <p:nvPr/>
        </p:nvSpPr>
        <p:spPr>
          <a:xfrm>
            <a:off x="899938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a:extLst>
              <a:ext uri="{FF2B5EF4-FFF2-40B4-BE49-F238E27FC236}">
                <a16:creationId xmlns:a16="http://schemas.microsoft.com/office/drawing/2014/main" id="{B17F66EC-DBEE-26D7-C209-53B3ECB9C333}"/>
              </a:ext>
            </a:extLst>
          </p:cNvPr>
          <p:cNvSpPr txBox="1"/>
          <p:nvPr/>
        </p:nvSpPr>
        <p:spPr>
          <a:xfrm>
            <a:off x="1081988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a:extLst>
              <a:ext uri="{FF2B5EF4-FFF2-40B4-BE49-F238E27FC236}">
                <a16:creationId xmlns:a16="http://schemas.microsoft.com/office/drawing/2014/main" id="{CF94C970-5AEC-83C3-4884-66B7B92E339A}"/>
              </a:ext>
            </a:extLst>
          </p:cNvPr>
          <p:cNvSpPr txBox="1"/>
          <p:nvPr/>
        </p:nvSpPr>
        <p:spPr>
          <a:xfrm>
            <a:off x="911321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a:extLst>
              <a:ext uri="{FF2B5EF4-FFF2-40B4-BE49-F238E27FC236}">
                <a16:creationId xmlns:a16="http://schemas.microsoft.com/office/drawing/2014/main" id="{FB793FCD-638D-532D-57AA-D88F97E104AF}"/>
              </a:ext>
            </a:extLst>
          </p:cNvPr>
          <p:cNvSpPr txBox="1"/>
          <p:nvPr/>
        </p:nvSpPr>
        <p:spPr>
          <a:xfrm>
            <a:off x="897006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a:extLst>
              <a:ext uri="{FF2B5EF4-FFF2-40B4-BE49-F238E27FC236}">
                <a16:creationId xmlns:a16="http://schemas.microsoft.com/office/drawing/2014/main" id="{3C3168F1-323C-8977-9141-375FB924F2C0}"/>
              </a:ext>
            </a:extLst>
          </p:cNvPr>
          <p:cNvSpPr txBox="1"/>
          <p:nvPr/>
        </p:nvSpPr>
        <p:spPr>
          <a:xfrm>
            <a:off x="918845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nhiên liệu (2000-2020)</a:t>
            </a:r>
            <a:endParaRPr kumimoji="1" lang="zh-CN" altLang="en-US"/>
          </a:p>
        </p:txBody>
      </p:sp>
      <p:sp>
        <p:nvSpPr>
          <p:cNvPr id="32" name="标题 1">
            <a:extLst>
              <a:ext uri="{FF2B5EF4-FFF2-40B4-BE49-F238E27FC236}">
                <a16:creationId xmlns:a16="http://schemas.microsoft.com/office/drawing/2014/main" id="{E9F09744-F33E-6ED1-E3F0-86D62E6D8C63}"/>
              </a:ext>
            </a:extLst>
          </p:cNvPr>
          <p:cNvSpPr txBox="1"/>
          <p:nvPr/>
        </p:nvSpPr>
        <p:spPr>
          <a:xfrm>
            <a:off x="906848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chạy xăng luôn chiếm tỷ lệ cao, xe chạy dầu tăng dần qua các năm.</a:t>
            </a:r>
            <a:endParaRPr kumimoji="1" lang="zh-CN" altLang="en-US"/>
          </a:p>
        </p:txBody>
      </p:sp>
      <p:sp>
        <p:nvSpPr>
          <p:cNvPr id="33" name="标题 1">
            <a:extLst>
              <a:ext uri="{FF2B5EF4-FFF2-40B4-BE49-F238E27FC236}">
                <a16:creationId xmlns:a16="http://schemas.microsoft.com/office/drawing/2014/main" id="{E7762995-842C-0AF6-149D-FC10C599380E}"/>
              </a:ext>
            </a:extLst>
          </p:cNvPr>
          <p:cNvSpPr txBox="1"/>
          <p:nvPr/>
        </p:nvSpPr>
        <p:spPr>
          <a:xfrm>
            <a:off x="964567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a:extLst>
              <a:ext uri="{FF2B5EF4-FFF2-40B4-BE49-F238E27FC236}">
                <a16:creationId xmlns:a16="http://schemas.microsoft.com/office/drawing/2014/main" id="{9574D711-2289-B537-CF78-F2B8AC175B24}"/>
              </a:ext>
            </a:extLst>
          </p:cNvPr>
          <p:cNvSpPr txBox="1"/>
          <p:nvPr/>
        </p:nvSpPr>
        <p:spPr>
          <a:xfrm>
            <a:off x="985202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04</a:t>
            </a:r>
            <a:endParaRPr kumimoji="1" lang="zh-CN" altLang="en-US"/>
          </a:p>
        </p:txBody>
      </p:sp>
      <p:sp>
        <p:nvSpPr>
          <p:cNvPr id="35" name="标题 1">
            <a:extLst>
              <a:ext uri="{FF2B5EF4-FFF2-40B4-BE49-F238E27FC236}">
                <a16:creationId xmlns:a16="http://schemas.microsoft.com/office/drawing/2014/main" id="{526F859E-092A-2A3A-16EE-E99B4FD1EFFB}"/>
              </a:ext>
            </a:extLst>
          </p:cNvPr>
          <p:cNvSpPr txBox="1"/>
          <p:nvPr/>
        </p:nvSpPr>
        <p:spPr>
          <a:xfrm>
            <a:off x="689721"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a:extLst>
              <a:ext uri="{FF2B5EF4-FFF2-40B4-BE49-F238E27FC236}">
                <a16:creationId xmlns:a16="http://schemas.microsoft.com/office/drawing/2014/main" id="{BBF1EC76-A2E6-4FB8-A1C3-7246DA480E40}"/>
              </a:ext>
            </a:extLst>
          </p:cNvPr>
          <p:cNvSpPr txBox="1"/>
          <p:nvPr/>
        </p:nvSpPr>
        <p:spPr>
          <a:xfrm>
            <a:off x="251021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a:extLst>
              <a:ext uri="{FF2B5EF4-FFF2-40B4-BE49-F238E27FC236}">
                <a16:creationId xmlns:a16="http://schemas.microsoft.com/office/drawing/2014/main" id="{5176F9AC-7784-4329-7513-61DEAA17B957}"/>
              </a:ext>
            </a:extLst>
          </p:cNvPr>
          <p:cNvSpPr txBox="1"/>
          <p:nvPr/>
        </p:nvSpPr>
        <p:spPr>
          <a:xfrm>
            <a:off x="803551"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8" name="标题 1">
            <a:extLst>
              <a:ext uri="{FF2B5EF4-FFF2-40B4-BE49-F238E27FC236}">
                <a16:creationId xmlns:a16="http://schemas.microsoft.com/office/drawing/2014/main" id="{FF27A73D-FDAB-DFA0-7F62-F2E2BF56CBC5}"/>
              </a:ext>
            </a:extLst>
          </p:cNvPr>
          <p:cNvSpPr txBox="1"/>
          <p:nvPr/>
        </p:nvSpPr>
        <p:spPr>
          <a:xfrm>
            <a:off x="660400"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9" name="标题 1">
            <a:extLst>
              <a:ext uri="{FF2B5EF4-FFF2-40B4-BE49-F238E27FC236}">
                <a16:creationId xmlns:a16="http://schemas.microsoft.com/office/drawing/2014/main" id="{F4AE7C61-3EB7-279C-0591-01051BACCAB6}"/>
              </a:ext>
            </a:extLst>
          </p:cNvPr>
          <p:cNvSpPr txBox="1"/>
          <p:nvPr/>
        </p:nvSpPr>
        <p:spPr>
          <a:xfrm>
            <a:off x="878790"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hộp số (2000–2020)</a:t>
            </a:r>
            <a:endParaRPr kumimoji="1" lang="zh-CN" altLang="en-US"/>
          </a:p>
        </p:txBody>
      </p:sp>
      <p:sp>
        <p:nvSpPr>
          <p:cNvPr id="40" name="标题 1">
            <a:extLst>
              <a:ext uri="{FF2B5EF4-FFF2-40B4-BE49-F238E27FC236}">
                <a16:creationId xmlns:a16="http://schemas.microsoft.com/office/drawing/2014/main" id="{3541B8EB-43F7-AEEC-7416-E2AB23B99EF1}"/>
              </a:ext>
            </a:extLst>
          </p:cNvPr>
          <p:cNvSpPr txBox="1"/>
          <p:nvPr/>
        </p:nvSpPr>
        <p:spPr>
          <a:xfrm>
            <a:off x="758816"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số tự động chiếm tỷ lệ cao, xe số sàn giảm dần qua các năm.</a:t>
            </a:r>
            <a:endParaRPr kumimoji="1" lang="zh-CN" altLang="en-US"/>
          </a:p>
        </p:txBody>
      </p:sp>
      <p:sp>
        <p:nvSpPr>
          <p:cNvPr id="41" name="标题 1">
            <a:extLst>
              <a:ext uri="{FF2B5EF4-FFF2-40B4-BE49-F238E27FC236}">
                <a16:creationId xmlns:a16="http://schemas.microsoft.com/office/drawing/2014/main" id="{AC7FC840-85ED-00BF-F3B5-79A50503A464}"/>
              </a:ext>
            </a:extLst>
          </p:cNvPr>
          <p:cNvSpPr txBox="1"/>
          <p:nvPr/>
        </p:nvSpPr>
        <p:spPr>
          <a:xfrm>
            <a:off x="1336011"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a:extLst>
              <a:ext uri="{FF2B5EF4-FFF2-40B4-BE49-F238E27FC236}">
                <a16:creationId xmlns:a16="http://schemas.microsoft.com/office/drawing/2014/main" id="{51920DC4-F487-3C7B-1C92-3FB400C997F6}"/>
              </a:ext>
            </a:extLst>
          </p:cNvPr>
          <p:cNvSpPr txBox="1"/>
          <p:nvPr/>
        </p:nvSpPr>
        <p:spPr>
          <a:xfrm>
            <a:off x="1542356"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43" name="标题 1">
            <a:extLst>
              <a:ext uri="{FF2B5EF4-FFF2-40B4-BE49-F238E27FC236}">
                <a16:creationId xmlns:a16="http://schemas.microsoft.com/office/drawing/2014/main" id="{37F2AB39-60F4-C3CB-3EDD-9F8971C4C9EF}"/>
              </a:ext>
            </a:extLst>
          </p:cNvPr>
          <p:cNvSpPr txBox="1"/>
          <p:nvPr/>
        </p:nvSpPr>
        <p:spPr>
          <a:xfrm>
            <a:off x="3459610"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a:extLst>
              <a:ext uri="{FF2B5EF4-FFF2-40B4-BE49-F238E27FC236}">
                <a16:creationId xmlns:a16="http://schemas.microsoft.com/office/drawing/2014/main" id="{E047491B-B0BC-88AE-A5C5-728A1463C264}"/>
              </a:ext>
            </a:extLst>
          </p:cNvPr>
          <p:cNvSpPr txBox="1"/>
          <p:nvPr/>
        </p:nvSpPr>
        <p:spPr>
          <a:xfrm>
            <a:off x="5280108"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a:extLst>
              <a:ext uri="{FF2B5EF4-FFF2-40B4-BE49-F238E27FC236}">
                <a16:creationId xmlns:a16="http://schemas.microsoft.com/office/drawing/2014/main" id="{3E625BFD-15C3-4838-A0A6-7836AB03A450}"/>
              </a:ext>
            </a:extLst>
          </p:cNvPr>
          <p:cNvSpPr txBox="1"/>
          <p:nvPr/>
        </p:nvSpPr>
        <p:spPr>
          <a:xfrm>
            <a:off x="3573440" y="382502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6" name="标题 1">
            <a:extLst>
              <a:ext uri="{FF2B5EF4-FFF2-40B4-BE49-F238E27FC236}">
                <a16:creationId xmlns:a16="http://schemas.microsoft.com/office/drawing/2014/main" id="{7F397A7F-B5D3-71A3-E2D6-C82058666F80}"/>
              </a:ext>
            </a:extLst>
          </p:cNvPr>
          <p:cNvSpPr txBox="1"/>
          <p:nvPr/>
        </p:nvSpPr>
        <p:spPr>
          <a:xfrm>
            <a:off x="3430289"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7" name="标题 1">
            <a:extLst>
              <a:ext uri="{FF2B5EF4-FFF2-40B4-BE49-F238E27FC236}">
                <a16:creationId xmlns:a16="http://schemas.microsoft.com/office/drawing/2014/main" id="{822FB822-E8ED-582A-CE7D-657A4C8D2477}"/>
              </a:ext>
            </a:extLst>
          </p:cNvPr>
          <p:cNvSpPr txBox="1"/>
          <p:nvPr/>
        </p:nvSpPr>
        <p:spPr>
          <a:xfrm>
            <a:off x="3648679"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số đời chủ sở hữu (2000–2020)</a:t>
            </a:r>
            <a:endParaRPr kumimoji="1" lang="zh-CN" altLang="en-US"/>
          </a:p>
        </p:txBody>
      </p:sp>
      <p:sp>
        <p:nvSpPr>
          <p:cNvPr id="48" name="标题 1">
            <a:extLst>
              <a:ext uri="{FF2B5EF4-FFF2-40B4-BE49-F238E27FC236}">
                <a16:creationId xmlns:a16="http://schemas.microsoft.com/office/drawing/2014/main" id="{D0B467C3-737D-8B5D-98E5-9090E3B99A4B}"/>
              </a:ext>
            </a:extLst>
          </p:cNvPr>
          <p:cNvSpPr txBox="1"/>
          <p:nvPr/>
        </p:nvSpPr>
        <p:spPr>
          <a:xfrm>
            <a:off x="3528705"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có 1 chủ sở hữu chiếm tỷ lệ cao, xe có nhiều chủ sở hữu giảm dần.</a:t>
            </a:r>
            <a:endParaRPr kumimoji="1" lang="zh-CN" altLang="en-US"/>
          </a:p>
        </p:txBody>
      </p:sp>
      <p:sp>
        <p:nvSpPr>
          <p:cNvPr id="49" name="标题 1">
            <a:extLst>
              <a:ext uri="{FF2B5EF4-FFF2-40B4-BE49-F238E27FC236}">
                <a16:creationId xmlns:a16="http://schemas.microsoft.com/office/drawing/2014/main" id="{14B47A08-F56B-5BCC-6D52-59918A2C628B}"/>
              </a:ext>
            </a:extLst>
          </p:cNvPr>
          <p:cNvSpPr txBox="1"/>
          <p:nvPr/>
        </p:nvSpPr>
        <p:spPr>
          <a:xfrm>
            <a:off x="4105900"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a:extLst>
              <a:ext uri="{FF2B5EF4-FFF2-40B4-BE49-F238E27FC236}">
                <a16:creationId xmlns:a16="http://schemas.microsoft.com/office/drawing/2014/main" id="{D16FE226-2C44-5610-C8C1-ACD99C189ECE}"/>
              </a:ext>
            </a:extLst>
          </p:cNvPr>
          <p:cNvSpPr txBox="1"/>
          <p:nvPr/>
        </p:nvSpPr>
        <p:spPr>
          <a:xfrm>
            <a:off x="4312245"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06</a:t>
            </a:r>
            <a:endParaRPr kumimoji="1" lang="zh-CN" altLang="en-US"/>
          </a:p>
        </p:txBody>
      </p:sp>
      <p:sp>
        <p:nvSpPr>
          <p:cNvPr id="51" name="标题 1">
            <a:extLst>
              <a:ext uri="{FF2B5EF4-FFF2-40B4-BE49-F238E27FC236}">
                <a16:creationId xmlns:a16="http://schemas.microsoft.com/office/drawing/2014/main" id="{AAC844D7-55FC-C532-C51A-F337D9E629C1}"/>
              </a:ext>
            </a:extLst>
          </p:cNvPr>
          <p:cNvSpPr txBox="1"/>
          <p:nvPr/>
        </p:nvSpPr>
        <p:spPr>
          <a:xfrm>
            <a:off x="622949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a:extLst>
              <a:ext uri="{FF2B5EF4-FFF2-40B4-BE49-F238E27FC236}">
                <a16:creationId xmlns:a16="http://schemas.microsoft.com/office/drawing/2014/main" id="{04CAC8A9-4740-DCB0-FDBF-53DDED2CF284}"/>
              </a:ext>
            </a:extLst>
          </p:cNvPr>
          <p:cNvSpPr txBox="1"/>
          <p:nvPr/>
        </p:nvSpPr>
        <p:spPr>
          <a:xfrm>
            <a:off x="804999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a:extLst>
              <a:ext uri="{FF2B5EF4-FFF2-40B4-BE49-F238E27FC236}">
                <a16:creationId xmlns:a16="http://schemas.microsoft.com/office/drawing/2014/main" id="{54F860DB-B245-24CB-0CC3-BFC980EBCC94}"/>
              </a:ext>
            </a:extLst>
          </p:cNvPr>
          <p:cNvSpPr txBox="1"/>
          <p:nvPr/>
        </p:nvSpPr>
        <p:spPr>
          <a:xfrm>
            <a:off x="634332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4" name="标题 1">
            <a:extLst>
              <a:ext uri="{FF2B5EF4-FFF2-40B4-BE49-F238E27FC236}">
                <a16:creationId xmlns:a16="http://schemas.microsoft.com/office/drawing/2014/main" id="{781E93D3-BC1C-6759-4ADD-5FE3A5D60295}"/>
              </a:ext>
            </a:extLst>
          </p:cNvPr>
          <p:cNvSpPr txBox="1"/>
          <p:nvPr/>
        </p:nvSpPr>
        <p:spPr>
          <a:xfrm>
            <a:off x="620017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5" name="标题 1">
            <a:extLst>
              <a:ext uri="{FF2B5EF4-FFF2-40B4-BE49-F238E27FC236}">
                <a16:creationId xmlns:a16="http://schemas.microsoft.com/office/drawing/2014/main" id="{B90FAF49-DC1C-0E5F-B814-0E5B54759CCA}"/>
              </a:ext>
            </a:extLst>
          </p:cNvPr>
          <p:cNvSpPr txBox="1"/>
          <p:nvPr/>
        </p:nvSpPr>
        <p:spPr>
          <a:xfrm>
            <a:off x="641856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889">
                <a:ln w="12700">
                  <a:noFill/>
                </a:ln>
                <a:solidFill>
                  <a:srgbClr val="FFFFFF">
                    <a:alpha val="100000"/>
                  </a:srgbClr>
                </a:solidFill>
                <a:latin typeface="Source Han Sans CN Bold"/>
                <a:ea typeface="Source Han Sans CN Bold"/>
                <a:cs typeface="Source Han Sans CN Bold"/>
              </a:rPr>
              <a:t>Biểu đồ thống kê số lượng xe của các hãng phổ biến theo năm sản xuất</a:t>
            </a:r>
            <a:endParaRPr kumimoji="1" lang="zh-CN" altLang="en-US"/>
          </a:p>
        </p:txBody>
      </p:sp>
      <p:sp>
        <p:nvSpPr>
          <p:cNvPr id="56" name="标题 1">
            <a:extLst>
              <a:ext uri="{FF2B5EF4-FFF2-40B4-BE49-F238E27FC236}">
                <a16:creationId xmlns:a16="http://schemas.microsoft.com/office/drawing/2014/main" id="{BC3C044B-B199-56B7-0549-9275919638D7}"/>
              </a:ext>
            </a:extLst>
          </p:cNvPr>
          <p:cNvSpPr txBox="1"/>
          <p:nvPr/>
        </p:nvSpPr>
        <p:spPr>
          <a:xfrm>
            <a:off x="629859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hãng Maruti Suzuki luôn dẫn đầu, hãng Hyundai tăng dần qua các năm.</a:t>
            </a:r>
            <a:endParaRPr kumimoji="1" lang="zh-CN" altLang="en-US"/>
          </a:p>
        </p:txBody>
      </p:sp>
      <p:sp>
        <p:nvSpPr>
          <p:cNvPr id="57" name="标题 1">
            <a:extLst>
              <a:ext uri="{FF2B5EF4-FFF2-40B4-BE49-F238E27FC236}">
                <a16:creationId xmlns:a16="http://schemas.microsoft.com/office/drawing/2014/main" id="{135EAF5B-660B-AA9C-F6FE-B73931382A21}"/>
              </a:ext>
            </a:extLst>
          </p:cNvPr>
          <p:cNvSpPr txBox="1"/>
          <p:nvPr/>
        </p:nvSpPr>
        <p:spPr>
          <a:xfrm>
            <a:off x="687578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a:extLst>
              <a:ext uri="{FF2B5EF4-FFF2-40B4-BE49-F238E27FC236}">
                <a16:creationId xmlns:a16="http://schemas.microsoft.com/office/drawing/2014/main" id="{25E113E6-F7E6-D56A-6E5E-448FE95E8951}"/>
              </a:ext>
            </a:extLst>
          </p:cNvPr>
          <p:cNvSpPr txBox="1"/>
          <p:nvPr/>
        </p:nvSpPr>
        <p:spPr>
          <a:xfrm>
            <a:off x="708213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07</a:t>
            </a:r>
            <a:endParaRPr kumimoji="1" lang="zh-CN" altLang="en-US"/>
          </a:p>
        </p:txBody>
      </p:sp>
      <p:sp>
        <p:nvSpPr>
          <p:cNvPr id="59" name="标题 1">
            <a:extLst>
              <a:ext uri="{FF2B5EF4-FFF2-40B4-BE49-F238E27FC236}">
                <a16:creationId xmlns:a16="http://schemas.microsoft.com/office/drawing/2014/main" id="{5AD1A79D-7356-ABDF-641E-973D1A5C2943}"/>
              </a:ext>
            </a:extLst>
          </p:cNvPr>
          <p:cNvSpPr txBox="1"/>
          <p:nvPr/>
        </p:nvSpPr>
        <p:spPr>
          <a:xfrm>
            <a:off x="899938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a:extLst>
              <a:ext uri="{FF2B5EF4-FFF2-40B4-BE49-F238E27FC236}">
                <a16:creationId xmlns:a16="http://schemas.microsoft.com/office/drawing/2014/main" id="{556D127D-80D0-ED5D-4D6C-3C47F761681D}"/>
              </a:ext>
            </a:extLst>
          </p:cNvPr>
          <p:cNvSpPr txBox="1"/>
          <p:nvPr/>
        </p:nvSpPr>
        <p:spPr>
          <a:xfrm>
            <a:off x="1081988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a:extLst>
              <a:ext uri="{FF2B5EF4-FFF2-40B4-BE49-F238E27FC236}">
                <a16:creationId xmlns:a16="http://schemas.microsoft.com/office/drawing/2014/main" id="{ECCA50A1-9A38-1366-D648-5D1D6FB559A6}"/>
              </a:ext>
            </a:extLst>
          </p:cNvPr>
          <p:cNvSpPr txBox="1"/>
          <p:nvPr/>
        </p:nvSpPr>
        <p:spPr>
          <a:xfrm>
            <a:off x="911321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a:extLst>
              <a:ext uri="{FF2B5EF4-FFF2-40B4-BE49-F238E27FC236}">
                <a16:creationId xmlns:a16="http://schemas.microsoft.com/office/drawing/2014/main" id="{16D42D06-8050-43E2-4A71-36EDC15E9170}"/>
              </a:ext>
            </a:extLst>
          </p:cNvPr>
          <p:cNvSpPr txBox="1"/>
          <p:nvPr/>
        </p:nvSpPr>
        <p:spPr>
          <a:xfrm>
            <a:off x="897006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a:extLst>
              <a:ext uri="{FF2B5EF4-FFF2-40B4-BE49-F238E27FC236}">
                <a16:creationId xmlns:a16="http://schemas.microsoft.com/office/drawing/2014/main" id="{DB09FD34-8533-E2B1-0723-C3E582081CCC}"/>
              </a:ext>
            </a:extLst>
          </p:cNvPr>
          <p:cNvSpPr txBox="1"/>
          <p:nvPr/>
        </p:nvSpPr>
        <p:spPr>
          <a:xfrm>
            <a:off x="918845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tích giá bán theo năm (2000–2020)</a:t>
            </a:r>
            <a:endParaRPr kumimoji="1" lang="zh-CN" altLang="en-US"/>
          </a:p>
        </p:txBody>
      </p:sp>
      <p:sp>
        <p:nvSpPr>
          <p:cNvPr id="64" name="标题 1">
            <a:extLst>
              <a:ext uri="{FF2B5EF4-FFF2-40B4-BE49-F238E27FC236}">
                <a16:creationId xmlns:a16="http://schemas.microsoft.com/office/drawing/2014/main" id="{7AB5B93E-FEAF-5E92-A9FF-A4A668E55596}"/>
              </a:ext>
            </a:extLst>
          </p:cNvPr>
          <p:cNvSpPr txBox="1"/>
          <p:nvPr/>
        </p:nvSpPr>
        <p:spPr>
          <a:xfrm>
            <a:off x="906848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giá xe tăng dần qua các năm, thị trường xe có xu hướng cao cấp hóa.</a:t>
            </a:r>
            <a:endParaRPr kumimoji="1" lang="zh-CN" altLang="en-US"/>
          </a:p>
        </p:txBody>
      </p:sp>
      <p:sp>
        <p:nvSpPr>
          <p:cNvPr id="65" name="标题 1">
            <a:extLst>
              <a:ext uri="{FF2B5EF4-FFF2-40B4-BE49-F238E27FC236}">
                <a16:creationId xmlns:a16="http://schemas.microsoft.com/office/drawing/2014/main" id="{0B249484-D3A1-E015-A9F9-53C41D27F7EC}"/>
              </a:ext>
            </a:extLst>
          </p:cNvPr>
          <p:cNvSpPr txBox="1"/>
          <p:nvPr/>
        </p:nvSpPr>
        <p:spPr>
          <a:xfrm>
            <a:off x="964567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6" name="标题 1">
            <a:extLst>
              <a:ext uri="{FF2B5EF4-FFF2-40B4-BE49-F238E27FC236}">
                <a16:creationId xmlns:a16="http://schemas.microsoft.com/office/drawing/2014/main" id="{62FEF655-D986-C7D0-F8B6-95990D557C7A}"/>
              </a:ext>
            </a:extLst>
          </p:cNvPr>
          <p:cNvSpPr txBox="1"/>
          <p:nvPr/>
        </p:nvSpPr>
        <p:spPr>
          <a:xfrm>
            <a:off x="985202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08</a:t>
            </a:r>
            <a:endParaRPr kumimoji="1" lang="zh-CN" altLang="en-US"/>
          </a:p>
        </p:txBody>
      </p:sp>
      <p:sp>
        <p:nvSpPr>
          <p:cNvPr id="67" name="标题 1">
            <a:extLst>
              <a:ext uri="{FF2B5EF4-FFF2-40B4-BE49-F238E27FC236}">
                <a16:creationId xmlns:a16="http://schemas.microsoft.com/office/drawing/2014/main" id="{F3F89C10-7893-E86C-2608-927D487B1CF8}"/>
              </a:ext>
            </a:extLst>
          </p:cNvPr>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Phân tích và khám phá dữ liệu</a:t>
            </a:r>
            <a:endParaRPr kumimoji="1" lang="zh-CN" altLang="en-US"/>
          </a:p>
        </p:txBody>
      </p:sp>
    </p:spTree>
    <p:extLst>
      <p:ext uri="{BB962C8B-B14F-4D97-AF65-F5344CB8AC3E}">
        <p14:creationId xmlns:p14="http://schemas.microsoft.com/office/powerpoint/2010/main" val="3577941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4" name="Group 3"/>
          <p:cNvGrpSpPr/>
          <p:nvPr/>
        </p:nvGrpSpPr>
        <p:grpSpPr>
          <a:xfrm>
            <a:off x="306258" y="2730159"/>
            <a:ext cx="103632" cy="1487424"/>
            <a:chOff x="306258" y="2730159"/>
            <a:chExt cx="103632" cy="1487424"/>
          </a:xfrm>
        </p:grpSpPr>
        <p:sp>
          <p:nvSpPr>
            <p:cNvPr id="5" name="标题 1"/>
            <p:cNvSpPr txBox="1"/>
            <p:nvPr/>
          </p:nvSpPr>
          <p:spPr>
            <a:xfrm>
              <a:off x="306258" y="2730159"/>
              <a:ext cx="103632" cy="103632"/>
            </a:xfrm>
            <a:prstGeom prst="ellipse">
              <a:avLst/>
            </a:prstGeom>
            <a:noFill/>
            <a:ln w="12700" cap="sq">
              <a:solidFill>
                <a:schemeClr val="tx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306258" y="3006917"/>
              <a:ext cx="103632" cy="103632"/>
            </a:xfrm>
            <a:prstGeom prst="ellipse">
              <a:avLst/>
            </a:pr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306258" y="3283675"/>
              <a:ext cx="103632" cy="103632"/>
            </a:xfrm>
            <a:prstGeom prst="ellipse">
              <a:avLst/>
            </a:pr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306258" y="3560433"/>
              <a:ext cx="103632" cy="103632"/>
            </a:xfrm>
            <a:prstGeom prst="ellipse">
              <a:avLst/>
            </a:pr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306258" y="3837191"/>
              <a:ext cx="103632" cy="103632"/>
            </a:xfrm>
            <a:prstGeom prst="ellipse">
              <a:avLst/>
            </a:pr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306258" y="4113951"/>
              <a:ext cx="103632" cy="103632"/>
            </a:xfrm>
            <a:prstGeom prst="ellipse">
              <a:avLst/>
            </a:pr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11" name="标题 1"/>
          <p:cNvSpPr txBox="1"/>
          <p:nvPr/>
        </p:nvSpPr>
        <p:spPr>
          <a:xfrm>
            <a:off x="660400" y="6226185"/>
            <a:ext cx="508000" cy="221469"/>
          </a:xfrm>
          <a:custGeom>
            <a:avLst/>
            <a:gdLst>
              <a:gd name="connsiteX0" fmla="*/ 72571 w 508000"/>
              <a:gd name="connsiteY0" fmla="*/ 196979 h 221469"/>
              <a:gd name="connsiteX1" fmla="*/ 508000 w 508000"/>
              <a:gd name="connsiteY1" fmla="*/ 196979 h 221469"/>
              <a:gd name="connsiteX2" fmla="*/ 508000 w 508000"/>
              <a:gd name="connsiteY2" fmla="*/ 221469 h 221469"/>
              <a:gd name="connsiteX3" fmla="*/ 72571 w 508000"/>
              <a:gd name="connsiteY3" fmla="*/ 221469 h 221469"/>
              <a:gd name="connsiteX4" fmla="*/ 0 w 508000"/>
              <a:gd name="connsiteY4" fmla="*/ 98490 h 221469"/>
              <a:gd name="connsiteX5" fmla="*/ 435429 w 508000"/>
              <a:gd name="connsiteY5" fmla="*/ 98490 h 221469"/>
              <a:gd name="connsiteX6" fmla="*/ 435429 w 508000"/>
              <a:gd name="connsiteY6" fmla="*/ 122980 h 221469"/>
              <a:gd name="connsiteX7" fmla="*/ 0 w 508000"/>
              <a:gd name="connsiteY7" fmla="*/ 122980 h 221469"/>
              <a:gd name="connsiteX8" fmla="*/ 72571 w 508000"/>
              <a:gd name="connsiteY8" fmla="*/ 0 h 221469"/>
              <a:gd name="connsiteX9" fmla="*/ 508000 w 508000"/>
              <a:gd name="connsiteY9" fmla="*/ 0 h 221469"/>
              <a:gd name="connsiteX10" fmla="*/ 508000 w 508000"/>
              <a:gd name="connsiteY10" fmla="*/ 24490 h 221469"/>
              <a:gd name="connsiteX11" fmla="*/ 72571 w 508000"/>
              <a:gd name="connsiteY11" fmla="*/ 24490 h 221469"/>
            </a:gdLst>
            <a:ahLst/>
            <a:cxnLst/>
            <a:rect l="l" t="t" r="r" b="b"/>
            <a:pathLst>
              <a:path w="508000" h="221469">
                <a:moveTo>
                  <a:pt x="72571" y="196979"/>
                </a:moveTo>
                <a:lnTo>
                  <a:pt x="508000" y="196979"/>
                </a:lnTo>
                <a:lnTo>
                  <a:pt x="508000" y="221469"/>
                </a:lnTo>
                <a:lnTo>
                  <a:pt x="72571" y="221469"/>
                </a:lnTo>
                <a:close/>
                <a:moveTo>
                  <a:pt x="0" y="98490"/>
                </a:moveTo>
                <a:lnTo>
                  <a:pt x="435429" y="98490"/>
                </a:lnTo>
                <a:lnTo>
                  <a:pt x="435429" y="122980"/>
                </a:lnTo>
                <a:lnTo>
                  <a:pt x="0" y="122980"/>
                </a:lnTo>
                <a:close/>
                <a:moveTo>
                  <a:pt x="72571" y="0"/>
                </a:moveTo>
                <a:lnTo>
                  <a:pt x="508000" y="0"/>
                </a:lnTo>
                <a:lnTo>
                  <a:pt x="508000" y="24490"/>
                </a:lnTo>
                <a:lnTo>
                  <a:pt x="72571" y="2449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1777980" y="0"/>
            <a:ext cx="152400" cy="6858000"/>
          </a:xfrm>
          <a:prstGeom prst="rect">
            <a:avLst/>
          </a:prstGeom>
          <a:solidFill>
            <a:schemeClr val="accent1">
              <a:lumMod val="20000"/>
              <a:lumOff val="80000"/>
              <a:alpha val="6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6543041" y="6358069"/>
            <a:ext cx="5969000" cy="36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4400000" flipH="1" flipV="1">
            <a:off x="5844875" y="6152744"/>
            <a:ext cx="330513" cy="497889"/>
          </a:xfrm>
          <a:custGeom>
            <a:avLst/>
            <a:gdLst>
              <a:gd name="connsiteX0" fmla="*/ 369475 w 568271"/>
              <a:gd name="connsiteY0" fmla="*/ 4454 h 856050"/>
              <a:gd name="connsiteX1" fmla="*/ 371237 w 568271"/>
              <a:gd name="connsiteY1" fmla="*/ 3497 h 856050"/>
              <a:gd name="connsiteX2" fmla="*/ 372946 w 568271"/>
              <a:gd name="connsiteY2" fmla="*/ 2449 h 856050"/>
              <a:gd name="connsiteX3" fmla="*/ 395633 w 568271"/>
              <a:gd name="connsiteY3" fmla="*/ 3242 h 856050"/>
              <a:gd name="connsiteX4" fmla="*/ 555288 w 568271"/>
              <a:gd name="connsiteY4" fmla="*/ 95418 h 856050"/>
              <a:gd name="connsiteX5" fmla="*/ 564928 w 568271"/>
              <a:gd name="connsiteY5" fmla="*/ 105751 h 856050"/>
              <a:gd name="connsiteX6" fmla="*/ 565258 w 568271"/>
              <a:gd name="connsiteY6" fmla="*/ 106635 h 856050"/>
              <a:gd name="connsiteX7" fmla="*/ 567039 w 568271"/>
              <a:gd name="connsiteY7" fmla="*/ 110591 h 856050"/>
              <a:gd name="connsiteX8" fmla="*/ 556181 w 568271"/>
              <a:gd name="connsiteY8" fmla="*/ 139146 h 856050"/>
              <a:gd name="connsiteX9" fmla="*/ 396527 w 568271"/>
              <a:gd name="connsiteY9" fmla="*/ 231323 h 856050"/>
              <a:gd name="connsiteX10" fmla="*/ 366369 w 568271"/>
              <a:gd name="connsiteY10" fmla="*/ 226448 h 856050"/>
              <a:gd name="connsiteX11" fmla="*/ 366162 w 568271"/>
              <a:gd name="connsiteY11" fmla="*/ 226162 h 856050"/>
              <a:gd name="connsiteX12" fmla="*/ 365897 w 568271"/>
              <a:gd name="connsiteY12" fmla="*/ 225943 h 856050"/>
              <a:gd name="connsiteX13" fmla="*/ 358817 w 568271"/>
              <a:gd name="connsiteY13" fmla="*/ 208851 h 856050"/>
              <a:gd name="connsiteX14" fmla="*/ 358817 w 568271"/>
              <a:gd name="connsiteY14" fmla="*/ 24498 h 856050"/>
              <a:gd name="connsiteX15" fmla="*/ 369475 w 568271"/>
              <a:gd name="connsiteY15" fmla="*/ 4454 h 856050"/>
              <a:gd name="connsiteX16" fmla="*/ 190066 w 568271"/>
              <a:gd name="connsiteY16" fmla="*/ 315196 h 856050"/>
              <a:gd name="connsiteX17" fmla="*/ 191828 w 568271"/>
              <a:gd name="connsiteY17" fmla="*/ 314240 h 856050"/>
              <a:gd name="connsiteX18" fmla="*/ 193538 w 568271"/>
              <a:gd name="connsiteY18" fmla="*/ 313192 h 856050"/>
              <a:gd name="connsiteX19" fmla="*/ 216225 w 568271"/>
              <a:gd name="connsiteY19" fmla="*/ 313984 h 856050"/>
              <a:gd name="connsiteX20" fmla="*/ 375879 w 568271"/>
              <a:gd name="connsiteY20" fmla="*/ 406161 h 856050"/>
              <a:gd name="connsiteX21" fmla="*/ 385519 w 568271"/>
              <a:gd name="connsiteY21" fmla="*/ 416494 h 856050"/>
              <a:gd name="connsiteX22" fmla="*/ 385849 w 568271"/>
              <a:gd name="connsiteY22" fmla="*/ 417378 h 856050"/>
              <a:gd name="connsiteX23" fmla="*/ 387631 w 568271"/>
              <a:gd name="connsiteY23" fmla="*/ 421333 h 856050"/>
              <a:gd name="connsiteX24" fmla="*/ 376773 w 568271"/>
              <a:gd name="connsiteY24" fmla="*/ 449888 h 856050"/>
              <a:gd name="connsiteX25" fmla="*/ 217119 w 568271"/>
              <a:gd name="connsiteY25" fmla="*/ 542065 h 856050"/>
              <a:gd name="connsiteX26" fmla="*/ 186960 w 568271"/>
              <a:gd name="connsiteY26" fmla="*/ 537191 h 856050"/>
              <a:gd name="connsiteX27" fmla="*/ 186754 w 568271"/>
              <a:gd name="connsiteY27" fmla="*/ 536904 h 856050"/>
              <a:gd name="connsiteX28" fmla="*/ 186489 w 568271"/>
              <a:gd name="connsiteY28" fmla="*/ 536686 h 856050"/>
              <a:gd name="connsiteX29" fmla="*/ 179409 w 568271"/>
              <a:gd name="connsiteY29" fmla="*/ 519593 h 856050"/>
              <a:gd name="connsiteX30" fmla="*/ 179409 w 568271"/>
              <a:gd name="connsiteY30" fmla="*/ 335240 h 856050"/>
              <a:gd name="connsiteX31" fmla="*/ 190066 w 568271"/>
              <a:gd name="connsiteY31" fmla="*/ 315196 h 856050"/>
              <a:gd name="connsiteX32" fmla="*/ 10657 w 568271"/>
              <a:gd name="connsiteY32" fmla="*/ 625939 h 856050"/>
              <a:gd name="connsiteX33" fmla="*/ 12420 w 568271"/>
              <a:gd name="connsiteY33" fmla="*/ 624983 h 856050"/>
              <a:gd name="connsiteX34" fmla="*/ 14129 w 568271"/>
              <a:gd name="connsiteY34" fmla="*/ 623935 h 856050"/>
              <a:gd name="connsiteX35" fmla="*/ 36816 w 568271"/>
              <a:gd name="connsiteY35" fmla="*/ 624728 h 856050"/>
              <a:gd name="connsiteX36" fmla="*/ 196470 w 568271"/>
              <a:gd name="connsiteY36" fmla="*/ 716904 h 856050"/>
              <a:gd name="connsiteX37" fmla="*/ 206110 w 568271"/>
              <a:gd name="connsiteY37" fmla="*/ 727237 h 856050"/>
              <a:gd name="connsiteX38" fmla="*/ 206441 w 568271"/>
              <a:gd name="connsiteY38" fmla="*/ 728121 h 856050"/>
              <a:gd name="connsiteX39" fmla="*/ 208222 w 568271"/>
              <a:gd name="connsiteY39" fmla="*/ 732077 h 856050"/>
              <a:gd name="connsiteX40" fmla="*/ 197364 w 568271"/>
              <a:gd name="connsiteY40" fmla="*/ 760632 h 856050"/>
              <a:gd name="connsiteX41" fmla="*/ 37710 w 568271"/>
              <a:gd name="connsiteY41" fmla="*/ 852808 h 856050"/>
              <a:gd name="connsiteX42" fmla="*/ 7551 w 568271"/>
              <a:gd name="connsiteY42" fmla="*/ 847934 h 856050"/>
              <a:gd name="connsiteX43" fmla="*/ 7345 w 568271"/>
              <a:gd name="connsiteY43" fmla="*/ 847648 h 856050"/>
              <a:gd name="connsiteX44" fmla="*/ 7080 w 568271"/>
              <a:gd name="connsiteY44" fmla="*/ 847429 h 856050"/>
              <a:gd name="connsiteX45" fmla="*/ 0 w 568271"/>
              <a:gd name="connsiteY45" fmla="*/ 830336 h 856050"/>
              <a:gd name="connsiteX46" fmla="*/ 0 w 568271"/>
              <a:gd name="connsiteY46" fmla="*/ 645984 h 856050"/>
              <a:gd name="connsiteX47" fmla="*/ 10657 w 568271"/>
              <a:gd name="connsiteY47" fmla="*/ 625939 h 856050"/>
            </a:gdLst>
            <a:ahLst/>
            <a:cxnLst/>
            <a:rect l="l" t="t" r="r" b="b"/>
            <a:pathLst>
              <a:path w="568271" h="856050">
                <a:moveTo>
                  <a:pt x="369475" y="4454"/>
                </a:moveTo>
                <a:lnTo>
                  <a:pt x="371237" y="3497"/>
                </a:lnTo>
                <a:lnTo>
                  <a:pt x="372946" y="2449"/>
                </a:lnTo>
                <a:cubicBezTo>
                  <a:pt x="379923" y="-947"/>
                  <a:pt x="388408" y="-930"/>
                  <a:pt x="395633" y="3242"/>
                </a:cubicBezTo>
                <a:lnTo>
                  <a:pt x="555288" y="95418"/>
                </a:lnTo>
                <a:cubicBezTo>
                  <a:pt x="559623" y="97921"/>
                  <a:pt x="562890" y="101565"/>
                  <a:pt x="564928" y="105751"/>
                </a:cubicBezTo>
                <a:lnTo>
                  <a:pt x="565258" y="106635"/>
                </a:lnTo>
                <a:lnTo>
                  <a:pt x="567039" y="110591"/>
                </a:lnTo>
                <a:cubicBezTo>
                  <a:pt x="570595" y="121257"/>
                  <a:pt x="566297" y="133306"/>
                  <a:pt x="556181" y="139146"/>
                </a:cubicBezTo>
                <a:cubicBezTo>
                  <a:pt x="502963" y="169872"/>
                  <a:pt x="449745" y="200597"/>
                  <a:pt x="396527" y="231323"/>
                </a:cubicBezTo>
                <a:cubicBezTo>
                  <a:pt x="386411" y="237164"/>
                  <a:pt x="373828" y="234861"/>
                  <a:pt x="366369" y="226448"/>
                </a:cubicBezTo>
                <a:lnTo>
                  <a:pt x="366162" y="226162"/>
                </a:lnTo>
                <a:lnTo>
                  <a:pt x="365897" y="225943"/>
                </a:lnTo>
                <a:cubicBezTo>
                  <a:pt x="361523" y="221569"/>
                  <a:pt x="358817" y="215526"/>
                  <a:pt x="358817" y="208851"/>
                </a:cubicBezTo>
                <a:lnTo>
                  <a:pt x="358817" y="24498"/>
                </a:lnTo>
                <a:cubicBezTo>
                  <a:pt x="358817" y="16154"/>
                  <a:pt x="363045" y="8798"/>
                  <a:pt x="369475" y="4454"/>
                </a:cubicBezTo>
                <a:close/>
                <a:moveTo>
                  <a:pt x="190066" y="315196"/>
                </a:moveTo>
                <a:lnTo>
                  <a:pt x="191828" y="314240"/>
                </a:lnTo>
                <a:lnTo>
                  <a:pt x="193538" y="313192"/>
                </a:lnTo>
                <a:cubicBezTo>
                  <a:pt x="200515" y="309795"/>
                  <a:pt x="208999" y="309813"/>
                  <a:pt x="216225" y="313984"/>
                </a:cubicBezTo>
                <a:lnTo>
                  <a:pt x="375879" y="406161"/>
                </a:lnTo>
                <a:cubicBezTo>
                  <a:pt x="380215" y="408664"/>
                  <a:pt x="383481" y="412307"/>
                  <a:pt x="385519" y="416494"/>
                </a:cubicBezTo>
                <a:lnTo>
                  <a:pt x="385849" y="417378"/>
                </a:lnTo>
                <a:lnTo>
                  <a:pt x="387631" y="421333"/>
                </a:lnTo>
                <a:cubicBezTo>
                  <a:pt x="391186" y="431999"/>
                  <a:pt x="386889" y="444048"/>
                  <a:pt x="376773" y="449888"/>
                </a:cubicBezTo>
                <a:cubicBezTo>
                  <a:pt x="323555" y="480614"/>
                  <a:pt x="270337" y="511340"/>
                  <a:pt x="217119" y="542065"/>
                </a:cubicBezTo>
                <a:cubicBezTo>
                  <a:pt x="207003" y="547906"/>
                  <a:pt x="194420" y="545603"/>
                  <a:pt x="186960" y="537191"/>
                </a:cubicBezTo>
                <a:lnTo>
                  <a:pt x="186754" y="536904"/>
                </a:lnTo>
                <a:lnTo>
                  <a:pt x="186489" y="536686"/>
                </a:lnTo>
                <a:cubicBezTo>
                  <a:pt x="182114" y="532311"/>
                  <a:pt x="179409" y="526268"/>
                  <a:pt x="179409" y="519593"/>
                </a:cubicBezTo>
                <a:lnTo>
                  <a:pt x="179409" y="335240"/>
                </a:lnTo>
                <a:cubicBezTo>
                  <a:pt x="179409" y="326897"/>
                  <a:pt x="183636" y="319540"/>
                  <a:pt x="190066" y="315196"/>
                </a:cubicBezTo>
                <a:close/>
                <a:moveTo>
                  <a:pt x="10657" y="625939"/>
                </a:moveTo>
                <a:lnTo>
                  <a:pt x="12420" y="624983"/>
                </a:lnTo>
                <a:lnTo>
                  <a:pt x="14129" y="623935"/>
                </a:lnTo>
                <a:cubicBezTo>
                  <a:pt x="21106" y="620538"/>
                  <a:pt x="29590" y="620556"/>
                  <a:pt x="36816" y="624728"/>
                </a:cubicBezTo>
                <a:lnTo>
                  <a:pt x="196470" y="716904"/>
                </a:lnTo>
                <a:cubicBezTo>
                  <a:pt x="200806" y="719407"/>
                  <a:pt x="204073" y="723051"/>
                  <a:pt x="206110" y="727237"/>
                </a:cubicBezTo>
                <a:lnTo>
                  <a:pt x="206441" y="728121"/>
                </a:lnTo>
                <a:lnTo>
                  <a:pt x="208222" y="732077"/>
                </a:lnTo>
                <a:cubicBezTo>
                  <a:pt x="211777" y="742743"/>
                  <a:pt x="207480" y="754791"/>
                  <a:pt x="197364" y="760632"/>
                </a:cubicBezTo>
                <a:cubicBezTo>
                  <a:pt x="144146" y="791358"/>
                  <a:pt x="90928" y="822083"/>
                  <a:pt x="37710" y="852808"/>
                </a:cubicBezTo>
                <a:cubicBezTo>
                  <a:pt x="27594" y="858649"/>
                  <a:pt x="15011" y="856346"/>
                  <a:pt x="7551" y="847934"/>
                </a:cubicBezTo>
                <a:lnTo>
                  <a:pt x="7345" y="847648"/>
                </a:lnTo>
                <a:lnTo>
                  <a:pt x="7080" y="847429"/>
                </a:lnTo>
                <a:cubicBezTo>
                  <a:pt x="2706" y="843055"/>
                  <a:pt x="0" y="837012"/>
                  <a:pt x="0" y="830336"/>
                </a:cubicBezTo>
                <a:lnTo>
                  <a:pt x="0" y="645984"/>
                </a:lnTo>
                <a:cubicBezTo>
                  <a:pt x="0" y="637640"/>
                  <a:pt x="4227" y="630284"/>
                  <a:pt x="10657" y="62593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533400" y="495300"/>
            <a:ext cx="975360" cy="982980"/>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2834640" y="548640"/>
            <a:ext cx="5684520" cy="1163320"/>
          </a:xfrm>
          <a:prstGeom prst="rect">
            <a:avLst/>
          </a:prstGeom>
          <a:noFill/>
          <a:ln>
            <a:noFill/>
          </a:ln>
        </p:spPr>
        <p:txBody>
          <a:bodyPr vert="horz" wrap="square" lIns="0" tIns="0" rIns="0" bIns="0" rtlCol="0" anchor="ctr"/>
          <a:lstStyle/>
          <a:p>
            <a:pPr algn="l">
              <a:lnSpc>
                <a:spcPct val="120000"/>
              </a:lnSpc>
            </a:pPr>
            <a:r>
              <a:rPr kumimoji="1" lang="en-US" altLang="zh-CN" sz="7200">
                <a:ln w="3175">
                  <a:solidFill>
                    <a:srgbClr val="5165F9">
                      <a:alpha val="100000"/>
                    </a:srgbClr>
                  </a:solidFill>
                </a:ln>
                <a:solidFill>
                  <a:srgbClr val="043181">
                    <a:alpha val="18000"/>
                  </a:srgbClr>
                </a:solidFill>
                <a:latin typeface="Source Han Sans CN Bold"/>
                <a:ea typeface="Source Han Sans CN Bold"/>
                <a:cs typeface="Source Han Sans CN Bold"/>
              </a:rPr>
              <a:t>CONTENTS</a:t>
            </a:r>
            <a:endParaRPr kumimoji="1" lang="zh-CN" altLang="en-US"/>
          </a:p>
        </p:txBody>
      </p:sp>
      <p:sp>
        <p:nvSpPr>
          <p:cNvPr id="17" name="标题 1"/>
          <p:cNvSpPr txBox="1"/>
          <p:nvPr/>
        </p:nvSpPr>
        <p:spPr>
          <a:xfrm>
            <a:off x="812800" y="570302"/>
            <a:ext cx="2107427" cy="1119996"/>
          </a:xfrm>
          <a:prstGeom prst="rect">
            <a:avLst/>
          </a:prstGeom>
          <a:noFill/>
          <a:ln>
            <a:noFill/>
          </a:ln>
        </p:spPr>
        <p:txBody>
          <a:bodyPr vert="horz" wrap="square" lIns="0" tIns="0" rIns="0" bIns="0" rtlCol="0" anchor="ctr"/>
          <a:lstStyle/>
          <a:p>
            <a:pPr algn="l">
              <a:lnSpc>
                <a:spcPct val="120000"/>
              </a:lnSpc>
            </a:pPr>
            <a:r>
              <a:rPr kumimoji="1" lang="en-US" altLang="zh-CN" sz="7200">
                <a:ln w="12700">
                  <a:noFill/>
                </a:ln>
                <a:solidFill>
                  <a:srgbClr val="000000">
                    <a:alpha val="100000"/>
                  </a:srgbClr>
                </a:solidFill>
                <a:latin typeface="Source Han Sans CN Bold"/>
                <a:ea typeface="Source Han Sans CN Bold"/>
                <a:cs typeface="Source Han Sans CN Bold"/>
              </a:rPr>
              <a:t>目录</a:t>
            </a:r>
            <a:endParaRPr kumimoji="1" lang="zh-CN" altLang="en-US"/>
          </a:p>
        </p:txBody>
      </p:sp>
      <p:sp>
        <p:nvSpPr>
          <p:cNvPr id="18" name="标题 1"/>
          <p:cNvSpPr txBox="1"/>
          <p:nvPr/>
        </p:nvSpPr>
        <p:spPr>
          <a:xfrm flipH="1" flipV="1">
            <a:off x="10979690" y="904414"/>
            <a:ext cx="539210" cy="451771"/>
          </a:xfrm>
          <a:custGeom>
            <a:avLst/>
            <a:gdLst>
              <a:gd name="connsiteX0" fmla="*/ 496948 w 539210"/>
              <a:gd name="connsiteY0" fmla="*/ 0 h 451771"/>
              <a:gd name="connsiteX1" fmla="*/ 539210 w 539210"/>
              <a:gd name="connsiteY1" fmla="*/ 77239 h 451771"/>
              <a:gd name="connsiteX2" fmla="*/ 438837 w 539210"/>
              <a:gd name="connsiteY2" fmla="*/ 159395 h 451771"/>
              <a:gd name="connsiteX3" fmla="*/ 405136 w 539210"/>
              <a:gd name="connsiteY3" fmla="*/ 244831 h 451771"/>
              <a:gd name="connsiteX4" fmla="*/ 417888 w 539210"/>
              <a:gd name="connsiteY4" fmla="*/ 240095 h 451771"/>
              <a:gd name="connsiteX5" fmla="*/ 437197 w 539210"/>
              <a:gd name="connsiteY5" fmla="*/ 237544 h 451771"/>
              <a:gd name="connsiteX6" fmla="*/ 509881 w 539210"/>
              <a:gd name="connsiteY6" fmla="*/ 268330 h 451771"/>
              <a:gd name="connsiteX7" fmla="*/ 537753 w 539210"/>
              <a:gd name="connsiteY7" fmla="*/ 343929 h 451771"/>
              <a:gd name="connsiteX8" fmla="*/ 508242 w 539210"/>
              <a:gd name="connsiteY8" fmla="*/ 419710 h 451771"/>
              <a:gd name="connsiteX9" fmla="*/ 424081 w 539210"/>
              <a:gd name="connsiteY9" fmla="*/ 451771 h 451771"/>
              <a:gd name="connsiteX10" fmla="*/ 332634 w 539210"/>
              <a:gd name="connsiteY10" fmla="*/ 406594 h 451771"/>
              <a:gd name="connsiteX11" fmla="*/ 295836 w 539210"/>
              <a:gd name="connsiteY11" fmla="*/ 295837 h 451771"/>
              <a:gd name="connsiteX12" fmla="*/ 356498 w 539210"/>
              <a:gd name="connsiteY12" fmla="*/ 112397 h 451771"/>
              <a:gd name="connsiteX13" fmla="*/ 496948 w 539210"/>
              <a:gd name="connsiteY13" fmla="*/ 0 h 451771"/>
              <a:gd name="connsiteX14" fmla="*/ 201110 w 539210"/>
              <a:gd name="connsiteY14" fmla="*/ 0 h 451771"/>
              <a:gd name="connsiteX15" fmla="*/ 241916 w 539210"/>
              <a:gd name="connsiteY15" fmla="*/ 77239 h 451771"/>
              <a:gd name="connsiteX16" fmla="*/ 142817 w 539210"/>
              <a:gd name="connsiteY16" fmla="*/ 159395 h 451771"/>
              <a:gd name="connsiteX17" fmla="*/ 109299 w 539210"/>
              <a:gd name="connsiteY17" fmla="*/ 244831 h 451771"/>
              <a:gd name="connsiteX18" fmla="*/ 121868 w 539210"/>
              <a:gd name="connsiteY18" fmla="*/ 240095 h 451771"/>
              <a:gd name="connsiteX19" fmla="*/ 139903 w 539210"/>
              <a:gd name="connsiteY19" fmla="*/ 237544 h 451771"/>
              <a:gd name="connsiteX20" fmla="*/ 213862 w 539210"/>
              <a:gd name="connsiteY20" fmla="*/ 268330 h 451771"/>
              <a:gd name="connsiteX21" fmla="*/ 241916 w 539210"/>
              <a:gd name="connsiteY21" fmla="*/ 343929 h 451771"/>
              <a:gd name="connsiteX22" fmla="*/ 211858 w 539210"/>
              <a:gd name="connsiteY22" fmla="*/ 419710 h 451771"/>
              <a:gd name="connsiteX23" fmla="*/ 128244 w 539210"/>
              <a:gd name="connsiteY23" fmla="*/ 451771 h 451771"/>
              <a:gd name="connsiteX24" fmla="*/ 36797 w 539210"/>
              <a:gd name="connsiteY24" fmla="*/ 406594 h 451771"/>
              <a:gd name="connsiteX25" fmla="*/ 0 w 539210"/>
              <a:gd name="connsiteY25" fmla="*/ 295837 h 451771"/>
              <a:gd name="connsiteX26" fmla="*/ 60661 w 539210"/>
              <a:gd name="connsiteY26" fmla="*/ 112397 h 451771"/>
              <a:gd name="connsiteX27" fmla="*/ 201110 w 539210"/>
              <a:gd name="connsiteY27" fmla="*/ 0 h 451771"/>
            </a:gdLst>
            <a:ahLst/>
            <a:cxnLst/>
            <a:rect l="l" t="t" r="r" b="b"/>
            <a:pathLst>
              <a:path w="539210" h="451771">
                <a:moveTo>
                  <a:pt x="496948" y="0"/>
                </a:moveTo>
                <a:lnTo>
                  <a:pt x="539210" y="77239"/>
                </a:lnTo>
                <a:cubicBezTo>
                  <a:pt x="494731" y="99250"/>
                  <a:pt x="461273" y="126636"/>
                  <a:pt x="438837" y="159395"/>
                </a:cubicBezTo>
                <a:cubicBezTo>
                  <a:pt x="416400" y="192155"/>
                  <a:pt x="405166" y="220633"/>
                  <a:pt x="405136" y="244831"/>
                </a:cubicBezTo>
                <a:cubicBezTo>
                  <a:pt x="408111" y="243252"/>
                  <a:pt x="412362" y="241674"/>
                  <a:pt x="417888" y="240095"/>
                </a:cubicBezTo>
                <a:cubicBezTo>
                  <a:pt x="423413" y="238516"/>
                  <a:pt x="429850" y="237666"/>
                  <a:pt x="437197" y="237544"/>
                </a:cubicBezTo>
                <a:cubicBezTo>
                  <a:pt x="467528" y="238243"/>
                  <a:pt x="491756" y="248505"/>
                  <a:pt x="509881" y="268330"/>
                </a:cubicBezTo>
                <a:cubicBezTo>
                  <a:pt x="528007" y="288156"/>
                  <a:pt x="537297" y="313356"/>
                  <a:pt x="537753" y="343929"/>
                </a:cubicBezTo>
                <a:cubicBezTo>
                  <a:pt x="537570" y="373926"/>
                  <a:pt x="527733" y="399186"/>
                  <a:pt x="508242" y="419710"/>
                </a:cubicBezTo>
                <a:cubicBezTo>
                  <a:pt x="488750" y="440234"/>
                  <a:pt x="460696" y="450921"/>
                  <a:pt x="424081" y="451771"/>
                </a:cubicBezTo>
                <a:cubicBezTo>
                  <a:pt x="386859" y="450739"/>
                  <a:pt x="356376" y="435680"/>
                  <a:pt x="332634" y="406594"/>
                </a:cubicBezTo>
                <a:cubicBezTo>
                  <a:pt x="308892" y="377508"/>
                  <a:pt x="296626" y="340589"/>
                  <a:pt x="295836" y="295837"/>
                </a:cubicBezTo>
                <a:cubicBezTo>
                  <a:pt x="297567" y="223487"/>
                  <a:pt x="317788" y="162340"/>
                  <a:pt x="356498" y="112397"/>
                </a:cubicBezTo>
                <a:cubicBezTo>
                  <a:pt x="395208" y="62453"/>
                  <a:pt x="442024" y="24987"/>
                  <a:pt x="496948" y="0"/>
                </a:cubicBezTo>
                <a:close/>
                <a:moveTo>
                  <a:pt x="201110" y="0"/>
                </a:moveTo>
                <a:lnTo>
                  <a:pt x="241916" y="77239"/>
                </a:lnTo>
                <a:cubicBezTo>
                  <a:pt x="198135" y="99250"/>
                  <a:pt x="165102" y="126636"/>
                  <a:pt x="142817" y="159395"/>
                </a:cubicBezTo>
                <a:cubicBezTo>
                  <a:pt x="120532" y="192155"/>
                  <a:pt x="109360" y="220633"/>
                  <a:pt x="109299" y="244831"/>
                </a:cubicBezTo>
                <a:cubicBezTo>
                  <a:pt x="112305" y="243252"/>
                  <a:pt x="116495" y="241674"/>
                  <a:pt x="121868" y="240095"/>
                </a:cubicBezTo>
                <a:cubicBezTo>
                  <a:pt x="127242" y="238516"/>
                  <a:pt x="133254" y="237666"/>
                  <a:pt x="139903" y="237544"/>
                </a:cubicBezTo>
                <a:cubicBezTo>
                  <a:pt x="170932" y="238243"/>
                  <a:pt x="195585" y="248505"/>
                  <a:pt x="213862" y="268330"/>
                </a:cubicBezTo>
                <a:cubicBezTo>
                  <a:pt x="232139" y="288156"/>
                  <a:pt x="241490" y="313356"/>
                  <a:pt x="241916" y="343929"/>
                </a:cubicBezTo>
                <a:cubicBezTo>
                  <a:pt x="241642" y="373926"/>
                  <a:pt x="231623" y="399186"/>
                  <a:pt x="211858" y="419710"/>
                </a:cubicBezTo>
                <a:cubicBezTo>
                  <a:pt x="192093" y="440234"/>
                  <a:pt x="164222" y="450921"/>
                  <a:pt x="128244" y="451771"/>
                </a:cubicBezTo>
                <a:cubicBezTo>
                  <a:pt x="91022" y="450739"/>
                  <a:pt x="60539" y="435680"/>
                  <a:pt x="36797" y="406594"/>
                </a:cubicBezTo>
                <a:cubicBezTo>
                  <a:pt x="13055" y="377508"/>
                  <a:pt x="789" y="340589"/>
                  <a:pt x="0" y="295837"/>
                </a:cubicBezTo>
                <a:cubicBezTo>
                  <a:pt x="1730" y="223487"/>
                  <a:pt x="21951" y="162340"/>
                  <a:pt x="60661" y="112397"/>
                </a:cubicBezTo>
                <a:cubicBezTo>
                  <a:pt x="99371" y="62453"/>
                  <a:pt x="146188" y="24987"/>
                  <a:pt x="201110" y="0"/>
                </a:cubicBezTo>
                <a:close/>
              </a:path>
            </a:pathLst>
          </a:custGeom>
          <a:solidFill>
            <a:schemeClr val="accent1"/>
          </a:solidFill>
          <a:ln w="3175" cap="sq">
            <a:noFill/>
          </a:ln>
          <a:effectLst/>
        </p:spPr>
        <p:txBody>
          <a:bodyPr vert="horz" wrap="square" lIns="91440" tIns="45720" rIns="91440" bIns="45720" rtlCol="0" anchor="t"/>
          <a:lstStyle/>
          <a:p>
            <a:pPr algn="ctr">
              <a:lnSpc>
                <a:spcPct val="120000"/>
              </a:lnSpc>
            </a:pPr>
            <a:endParaRPr kumimoji="1" lang="zh-CN" altLang="en-US"/>
          </a:p>
        </p:txBody>
      </p:sp>
      <p:sp>
        <p:nvSpPr>
          <p:cNvPr id="19" name="标题 1"/>
          <p:cNvSpPr txBox="1"/>
          <p:nvPr/>
        </p:nvSpPr>
        <p:spPr>
          <a:xfrm>
            <a:off x="660400" y="2067560"/>
            <a:ext cx="2492588" cy="1625600"/>
          </a:xfrm>
          <a:prstGeom prst="rect">
            <a:avLst/>
          </a:prstGeom>
          <a:gradFill>
            <a:gsLst>
              <a:gs pos="12000">
                <a:schemeClr val="accent1">
                  <a:lumMod val="20000"/>
                  <a:lumOff val="80000"/>
                </a:schemeClr>
              </a:gs>
              <a:gs pos="74000">
                <a:schemeClr val="accent1">
                  <a:lumMod val="20000"/>
                  <a:lumOff val="80000"/>
                  <a:alpha val="0"/>
                </a:schemeClr>
              </a:gs>
            </a:gsLst>
            <a:lin ang="5400000" scaled="0"/>
          </a:gra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850180" y="1971040"/>
            <a:ext cx="2113028" cy="1209040"/>
          </a:xfrm>
          <a:prstGeom prst="rect">
            <a:avLst/>
          </a:prstGeom>
          <a:noFill/>
          <a:ln>
            <a:noFill/>
          </a:ln>
        </p:spPr>
        <p:txBody>
          <a:bodyPr vert="horz" wrap="square" lIns="0" tIns="0" rIns="0" bIns="0" rtlCol="0" anchor="b"/>
          <a:lstStyle/>
          <a:p>
            <a:pPr algn="ctr">
              <a:lnSpc>
                <a:spcPct val="150000"/>
              </a:lnSpc>
            </a:pPr>
            <a:r>
              <a:rPr kumimoji="1" lang="en-US" altLang="zh-CN" sz="6600">
                <a:ln w="3175">
                  <a:noFill/>
                </a:ln>
                <a:gradFill>
                  <a:gsLst>
                    <a:gs pos="12000">
                      <a:srgbClr val="043181">
                        <a:alpha val="100000"/>
                      </a:srgbClr>
                    </a:gs>
                    <a:gs pos="74000">
                      <a:srgbClr val="043181">
                        <a:alpha val="0"/>
                      </a:srgbClr>
                    </a:gs>
                  </a:gsLst>
                  <a:lin ang="5400000" scaled="0"/>
                </a:gradFill>
                <a:latin typeface="Source Han Sans CN Bold"/>
                <a:ea typeface="Source Han Sans CN Bold"/>
                <a:cs typeface="Source Han Sans CN Bold"/>
              </a:rPr>
              <a:t>01</a:t>
            </a:r>
            <a:endParaRPr kumimoji="1" lang="zh-CN" altLang="en-US"/>
          </a:p>
        </p:txBody>
      </p:sp>
      <p:sp>
        <p:nvSpPr>
          <p:cNvPr id="21" name="标题 1"/>
          <p:cNvSpPr txBox="1"/>
          <p:nvPr/>
        </p:nvSpPr>
        <p:spPr>
          <a:xfrm>
            <a:off x="850900" y="2763519"/>
            <a:ext cx="2111588" cy="731521"/>
          </a:xfrm>
          <a:prstGeom prst="rect">
            <a:avLst/>
          </a:prstGeom>
          <a:noFill/>
          <a:ln>
            <a:noFill/>
          </a:ln>
        </p:spPr>
        <p:txBody>
          <a:bodyPr vert="horz" wrap="square" lIns="0" tIns="0" rIns="0" bIns="0" rtlCol="0" anchor="t"/>
          <a:lstStyle/>
          <a:p>
            <a:pPr algn="ctr">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Lý do chọn đề tài</a:t>
            </a:r>
            <a:endParaRPr kumimoji="1" lang="zh-CN" altLang="en-US"/>
          </a:p>
        </p:txBody>
      </p:sp>
      <p:sp>
        <p:nvSpPr>
          <p:cNvPr id="22" name="标题 1"/>
          <p:cNvSpPr txBox="1"/>
          <p:nvPr/>
        </p:nvSpPr>
        <p:spPr>
          <a:xfrm>
            <a:off x="3449037" y="2067560"/>
            <a:ext cx="2492588" cy="1625600"/>
          </a:xfrm>
          <a:prstGeom prst="rect">
            <a:avLst/>
          </a:prstGeom>
          <a:gradFill>
            <a:gsLst>
              <a:gs pos="12000">
                <a:schemeClr val="accent1">
                  <a:lumMod val="20000"/>
                  <a:lumOff val="80000"/>
                </a:schemeClr>
              </a:gs>
              <a:gs pos="74000">
                <a:schemeClr val="accent1">
                  <a:lumMod val="20000"/>
                  <a:lumOff val="80000"/>
                  <a:alpha val="0"/>
                </a:schemeClr>
              </a:gs>
            </a:gsLst>
            <a:lin ang="5400000" scaled="0"/>
          </a:gra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3638817" y="1971040"/>
            <a:ext cx="2113028" cy="1209040"/>
          </a:xfrm>
          <a:prstGeom prst="rect">
            <a:avLst/>
          </a:prstGeom>
          <a:noFill/>
          <a:ln>
            <a:noFill/>
          </a:ln>
        </p:spPr>
        <p:txBody>
          <a:bodyPr vert="horz" wrap="square" lIns="0" tIns="0" rIns="0" bIns="0" rtlCol="0" anchor="b"/>
          <a:lstStyle/>
          <a:p>
            <a:pPr algn="ctr">
              <a:lnSpc>
                <a:spcPct val="150000"/>
              </a:lnSpc>
            </a:pPr>
            <a:r>
              <a:rPr kumimoji="1" lang="en-US" altLang="zh-CN" sz="6600">
                <a:ln w="3175">
                  <a:noFill/>
                </a:ln>
                <a:gradFill>
                  <a:gsLst>
                    <a:gs pos="12000">
                      <a:srgbClr val="043181">
                        <a:alpha val="100000"/>
                      </a:srgbClr>
                    </a:gs>
                    <a:gs pos="74000">
                      <a:srgbClr val="043181">
                        <a:alpha val="0"/>
                      </a:srgbClr>
                    </a:gs>
                  </a:gsLst>
                  <a:lin ang="5400000" scaled="0"/>
                </a:gradFill>
                <a:latin typeface="Source Han Sans CN Bold"/>
                <a:ea typeface="Source Han Sans CN Bold"/>
                <a:cs typeface="Source Han Sans CN Bold"/>
              </a:rPr>
              <a:t>02</a:t>
            </a:r>
            <a:endParaRPr kumimoji="1" lang="zh-CN" altLang="en-US"/>
          </a:p>
        </p:txBody>
      </p:sp>
      <p:sp>
        <p:nvSpPr>
          <p:cNvPr id="24" name="标题 1"/>
          <p:cNvSpPr txBox="1"/>
          <p:nvPr/>
        </p:nvSpPr>
        <p:spPr>
          <a:xfrm>
            <a:off x="3639537" y="2763519"/>
            <a:ext cx="2111588" cy="731521"/>
          </a:xfrm>
          <a:prstGeom prst="rect">
            <a:avLst/>
          </a:prstGeom>
          <a:noFill/>
          <a:ln>
            <a:noFill/>
          </a:ln>
        </p:spPr>
        <p:txBody>
          <a:bodyPr vert="horz" wrap="square" lIns="0" tIns="0" rIns="0" bIns="0" rtlCol="0" anchor="t"/>
          <a:lstStyle/>
          <a:p>
            <a:pPr algn="ctr">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Giới thiệu về dataset</a:t>
            </a:r>
            <a:endParaRPr kumimoji="1" lang="zh-CN" altLang="en-US"/>
          </a:p>
        </p:txBody>
      </p:sp>
      <p:sp>
        <p:nvSpPr>
          <p:cNvPr id="25" name="标题 1"/>
          <p:cNvSpPr txBox="1"/>
          <p:nvPr/>
        </p:nvSpPr>
        <p:spPr>
          <a:xfrm>
            <a:off x="6237674" y="2067560"/>
            <a:ext cx="2492588" cy="1625600"/>
          </a:xfrm>
          <a:prstGeom prst="rect">
            <a:avLst/>
          </a:prstGeom>
          <a:gradFill>
            <a:gsLst>
              <a:gs pos="12000">
                <a:schemeClr val="accent1">
                  <a:lumMod val="20000"/>
                  <a:lumOff val="80000"/>
                </a:schemeClr>
              </a:gs>
              <a:gs pos="74000">
                <a:schemeClr val="accent1">
                  <a:lumMod val="20000"/>
                  <a:lumOff val="80000"/>
                  <a:alpha val="0"/>
                </a:schemeClr>
              </a:gs>
            </a:gsLst>
            <a:lin ang="5400000" scaled="0"/>
          </a:gra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6427454" y="1971040"/>
            <a:ext cx="2113028" cy="1209040"/>
          </a:xfrm>
          <a:prstGeom prst="rect">
            <a:avLst/>
          </a:prstGeom>
          <a:noFill/>
          <a:ln>
            <a:noFill/>
          </a:ln>
        </p:spPr>
        <p:txBody>
          <a:bodyPr vert="horz" wrap="square" lIns="0" tIns="0" rIns="0" bIns="0" rtlCol="0" anchor="b"/>
          <a:lstStyle/>
          <a:p>
            <a:pPr algn="ctr">
              <a:lnSpc>
                <a:spcPct val="150000"/>
              </a:lnSpc>
            </a:pPr>
            <a:r>
              <a:rPr kumimoji="1" lang="en-US" altLang="zh-CN" sz="6600">
                <a:ln w="3175">
                  <a:noFill/>
                </a:ln>
                <a:gradFill>
                  <a:gsLst>
                    <a:gs pos="12000">
                      <a:srgbClr val="043181">
                        <a:alpha val="100000"/>
                      </a:srgbClr>
                    </a:gs>
                    <a:gs pos="74000">
                      <a:srgbClr val="043181">
                        <a:alpha val="0"/>
                      </a:srgbClr>
                    </a:gs>
                  </a:gsLst>
                  <a:lin ang="5400000" scaled="0"/>
                </a:gradFill>
                <a:latin typeface="Source Han Sans CN Bold"/>
                <a:ea typeface="Source Han Sans CN Bold"/>
                <a:cs typeface="Source Han Sans CN Bold"/>
              </a:rPr>
              <a:t>03</a:t>
            </a:r>
            <a:endParaRPr kumimoji="1" lang="zh-CN" altLang="en-US"/>
          </a:p>
        </p:txBody>
      </p:sp>
      <p:sp>
        <p:nvSpPr>
          <p:cNvPr id="27" name="标题 1"/>
          <p:cNvSpPr txBox="1"/>
          <p:nvPr/>
        </p:nvSpPr>
        <p:spPr>
          <a:xfrm>
            <a:off x="6428174" y="2763519"/>
            <a:ext cx="2111588" cy="731521"/>
          </a:xfrm>
          <a:prstGeom prst="rect">
            <a:avLst/>
          </a:prstGeom>
          <a:noFill/>
          <a:ln>
            <a:noFill/>
          </a:ln>
        </p:spPr>
        <p:txBody>
          <a:bodyPr vert="horz" wrap="square" lIns="0" tIns="0" rIns="0" bIns="0" rtlCol="0" anchor="t"/>
          <a:lstStyle/>
          <a:p>
            <a:pPr algn="ctr">
              <a:lnSpc>
                <a:spcPct val="150000"/>
              </a:lnSpc>
            </a:pPr>
            <a:r>
              <a:rPr kumimoji="1" lang="en-US" altLang="zh-CN" sz="1288">
                <a:ln w="12700">
                  <a:noFill/>
                </a:ln>
                <a:solidFill>
                  <a:srgbClr val="000000">
                    <a:alpha val="100000"/>
                  </a:srgbClr>
                </a:solidFill>
                <a:latin typeface="Source Han Sans CN Bold"/>
                <a:ea typeface="Source Han Sans CN Bold"/>
                <a:cs typeface="Source Han Sans CN Bold"/>
              </a:rPr>
              <a:t>Tiền xử lý dữ liệu và phân tích khám phá dữ liệu</a:t>
            </a:r>
            <a:endParaRPr kumimoji="1" lang="zh-CN" altLang="en-US"/>
          </a:p>
        </p:txBody>
      </p:sp>
      <p:sp>
        <p:nvSpPr>
          <p:cNvPr id="28" name="标题 1"/>
          <p:cNvSpPr txBox="1"/>
          <p:nvPr/>
        </p:nvSpPr>
        <p:spPr>
          <a:xfrm>
            <a:off x="9026312" y="2067560"/>
            <a:ext cx="2492588" cy="1625600"/>
          </a:xfrm>
          <a:prstGeom prst="rect">
            <a:avLst/>
          </a:prstGeom>
          <a:gradFill>
            <a:gsLst>
              <a:gs pos="12000">
                <a:schemeClr val="accent1">
                  <a:lumMod val="20000"/>
                  <a:lumOff val="80000"/>
                </a:schemeClr>
              </a:gs>
              <a:gs pos="74000">
                <a:schemeClr val="accent1">
                  <a:lumMod val="20000"/>
                  <a:lumOff val="80000"/>
                  <a:alpha val="0"/>
                </a:schemeClr>
              </a:gs>
            </a:gsLst>
            <a:lin ang="5400000" scaled="0"/>
          </a:gra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9216092" y="1971040"/>
            <a:ext cx="2113028" cy="1209040"/>
          </a:xfrm>
          <a:prstGeom prst="rect">
            <a:avLst/>
          </a:prstGeom>
          <a:noFill/>
          <a:ln>
            <a:noFill/>
          </a:ln>
        </p:spPr>
        <p:txBody>
          <a:bodyPr vert="horz" wrap="square" lIns="0" tIns="0" rIns="0" bIns="0" rtlCol="0" anchor="b"/>
          <a:lstStyle/>
          <a:p>
            <a:pPr algn="ctr">
              <a:lnSpc>
                <a:spcPct val="150000"/>
              </a:lnSpc>
            </a:pPr>
            <a:r>
              <a:rPr kumimoji="1" lang="en-US" altLang="zh-CN" sz="6600">
                <a:ln w="3175">
                  <a:noFill/>
                </a:ln>
                <a:gradFill>
                  <a:gsLst>
                    <a:gs pos="12000">
                      <a:srgbClr val="043181">
                        <a:alpha val="100000"/>
                      </a:srgbClr>
                    </a:gs>
                    <a:gs pos="74000">
                      <a:srgbClr val="043181">
                        <a:alpha val="0"/>
                      </a:srgbClr>
                    </a:gs>
                  </a:gsLst>
                  <a:lin ang="5400000" scaled="0"/>
                </a:gradFill>
                <a:latin typeface="Source Han Sans CN Bold"/>
                <a:ea typeface="Source Han Sans CN Bold"/>
                <a:cs typeface="Source Han Sans CN Bold"/>
              </a:rPr>
              <a:t>04</a:t>
            </a:r>
            <a:endParaRPr kumimoji="1" lang="zh-CN" altLang="en-US"/>
          </a:p>
        </p:txBody>
      </p:sp>
      <p:sp>
        <p:nvSpPr>
          <p:cNvPr id="30" name="标题 1"/>
          <p:cNvSpPr txBox="1"/>
          <p:nvPr/>
        </p:nvSpPr>
        <p:spPr>
          <a:xfrm>
            <a:off x="9216812" y="2763519"/>
            <a:ext cx="2111588" cy="731521"/>
          </a:xfrm>
          <a:prstGeom prst="rect">
            <a:avLst/>
          </a:prstGeom>
          <a:noFill/>
          <a:ln>
            <a:noFill/>
          </a:ln>
        </p:spPr>
        <p:txBody>
          <a:bodyPr vert="horz" wrap="square" lIns="0" tIns="0" rIns="0" bIns="0" rtlCol="0" anchor="t"/>
          <a:lstStyle/>
          <a:p>
            <a:pPr algn="ctr">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Xây dựng mô hình</a:t>
            </a:r>
            <a:endParaRPr kumimoji="1" lang="zh-CN" altLang="en-US"/>
          </a:p>
        </p:txBody>
      </p:sp>
      <p:sp>
        <p:nvSpPr>
          <p:cNvPr id="31" name="标题 1"/>
          <p:cNvSpPr txBox="1"/>
          <p:nvPr/>
        </p:nvSpPr>
        <p:spPr>
          <a:xfrm>
            <a:off x="660400" y="4018280"/>
            <a:ext cx="2492588" cy="1625600"/>
          </a:xfrm>
          <a:prstGeom prst="rect">
            <a:avLst/>
          </a:prstGeom>
          <a:gradFill>
            <a:gsLst>
              <a:gs pos="12000">
                <a:schemeClr val="accent1">
                  <a:lumMod val="20000"/>
                  <a:lumOff val="80000"/>
                </a:schemeClr>
              </a:gs>
              <a:gs pos="74000">
                <a:schemeClr val="accent1">
                  <a:lumMod val="20000"/>
                  <a:lumOff val="80000"/>
                  <a:alpha val="0"/>
                </a:schemeClr>
              </a:gs>
            </a:gsLst>
            <a:lin ang="5400000" scaled="0"/>
          </a:gra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a:off x="850180" y="3921760"/>
            <a:ext cx="2113028" cy="1209040"/>
          </a:xfrm>
          <a:prstGeom prst="rect">
            <a:avLst/>
          </a:prstGeom>
          <a:noFill/>
          <a:ln>
            <a:noFill/>
          </a:ln>
        </p:spPr>
        <p:txBody>
          <a:bodyPr vert="horz" wrap="square" lIns="0" tIns="0" rIns="0" bIns="0" rtlCol="0" anchor="b"/>
          <a:lstStyle/>
          <a:p>
            <a:pPr algn="ctr">
              <a:lnSpc>
                <a:spcPct val="150000"/>
              </a:lnSpc>
            </a:pPr>
            <a:r>
              <a:rPr kumimoji="1" lang="en-US" altLang="zh-CN" sz="6600">
                <a:ln w="3175">
                  <a:noFill/>
                </a:ln>
                <a:gradFill>
                  <a:gsLst>
                    <a:gs pos="12000">
                      <a:srgbClr val="043181">
                        <a:alpha val="100000"/>
                      </a:srgbClr>
                    </a:gs>
                    <a:gs pos="74000">
                      <a:srgbClr val="043181">
                        <a:alpha val="0"/>
                      </a:srgbClr>
                    </a:gs>
                  </a:gsLst>
                  <a:lin ang="5400000" scaled="0"/>
                </a:gradFill>
                <a:latin typeface="Source Han Sans CN Bold"/>
                <a:ea typeface="Source Han Sans CN Bold"/>
                <a:cs typeface="Source Han Sans CN Bold"/>
              </a:rPr>
              <a:t>05</a:t>
            </a:r>
            <a:endParaRPr kumimoji="1" lang="zh-CN" altLang="en-US"/>
          </a:p>
        </p:txBody>
      </p:sp>
      <p:sp>
        <p:nvSpPr>
          <p:cNvPr id="33" name="标题 1"/>
          <p:cNvSpPr txBox="1"/>
          <p:nvPr/>
        </p:nvSpPr>
        <p:spPr>
          <a:xfrm>
            <a:off x="850900" y="4714239"/>
            <a:ext cx="2111588" cy="731521"/>
          </a:xfrm>
          <a:prstGeom prst="rect">
            <a:avLst/>
          </a:prstGeom>
          <a:noFill/>
          <a:ln>
            <a:noFill/>
          </a:ln>
        </p:spPr>
        <p:txBody>
          <a:bodyPr vert="horz" wrap="square" lIns="0" tIns="0" rIns="0" bIns="0" rtlCol="0" anchor="t"/>
          <a:lstStyle/>
          <a:p>
            <a:pPr algn="ctr">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Đánh giá mô hình</a:t>
            </a:r>
            <a:endParaRPr kumimoji="1" lang="zh-CN" altLang="en-US"/>
          </a:p>
        </p:txBody>
      </p:sp>
      <p:sp>
        <p:nvSpPr>
          <p:cNvPr id="34" name="标题 1"/>
          <p:cNvSpPr txBox="1"/>
          <p:nvPr/>
        </p:nvSpPr>
        <p:spPr>
          <a:xfrm>
            <a:off x="3449037" y="4018280"/>
            <a:ext cx="2492588" cy="1625600"/>
          </a:xfrm>
          <a:prstGeom prst="rect">
            <a:avLst/>
          </a:prstGeom>
          <a:gradFill>
            <a:gsLst>
              <a:gs pos="12000">
                <a:schemeClr val="accent1">
                  <a:lumMod val="20000"/>
                  <a:lumOff val="80000"/>
                </a:schemeClr>
              </a:gs>
              <a:gs pos="74000">
                <a:schemeClr val="accent1">
                  <a:lumMod val="20000"/>
                  <a:lumOff val="80000"/>
                  <a:alpha val="0"/>
                </a:schemeClr>
              </a:gs>
            </a:gsLst>
            <a:lin ang="5400000" scaled="0"/>
          </a:gra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a:off x="3638817" y="3921760"/>
            <a:ext cx="2113028" cy="1209040"/>
          </a:xfrm>
          <a:prstGeom prst="rect">
            <a:avLst/>
          </a:prstGeom>
          <a:noFill/>
          <a:ln>
            <a:noFill/>
          </a:ln>
        </p:spPr>
        <p:txBody>
          <a:bodyPr vert="horz" wrap="square" lIns="0" tIns="0" rIns="0" bIns="0" rtlCol="0" anchor="b"/>
          <a:lstStyle/>
          <a:p>
            <a:pPr algn="ctr">
              <a:lnSpc>
                <a:spcPct val="150000"/>
              </a:lnSpc>
            </a:pPr>
            <a:r>
              <a:rPr kumimoji="1" lang="en-US" altLang="zh-CN" sz="6600">
                <a:ln w="3175">
                  <a:noFill/>
                </a:ln>
                <a:gradFill>
                  <a:gsLst>
                    <a:gs pos="12000">
                      <a:srgbClr val="043181">
                        <a:alpha val="100000"/>
                      </a:srgbClr>
                    </a:gs>
                    <a:gs pos="74000">
                      <a:srgbClr val="043181">
                        <a:alpha val="0"/>
                      </a:srgbClr>
                    </a:gs>
                  </a:gsLst>
                  <a:lin ang="5400000" scaled="0"/>
                </a:gradFill>
                <a:latin typeface="Source Han Sans CN Bold"/>
                <a:ea typeface="Source Han Sans CN Bold"/>
                <a:cs typeface="Source Han Sans CN Bold"/>
              </a:rPr>
              <a:t>06</a:t>
            </a:r>
            <a:endParaRPr kumimoji="1" lang="zh-CN" altLang="en-US"/>
          </a:p>
        </p:txBody>
      </p:sp>
      <p:sp>
        <p:nvSpPr>
          <p:cNvPr id="36" name="标题 1"/>
          <p:cNvSpPr txBox="1"/>
          <p:nvPr/>
        </p:nvSpPr>
        <p:spPr>
          <a:xfrm>
            <a:off x="3639537" y="4714239"/>
            <a:ext cx="2111588" cy="731521"/>
          </a:xfrm>
          <a:prstGeom prst="rect">
            <a:avLst/>
          </a:prstGeom>
          <a:noFill/>
          <a:ln>
            <a:noFill/>
          </a:ln>
        </p:spPr>
        <p:txBody>
          <a:bodyPr vert="horz" wrap="square" lIns="0" tIns="0" rIns="0" bIns="0" rtlCol="0" anchor="t"/>
          <a:lstStyle/>
          <a:p>
            <a:pPr algn="ctr">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Phân tích và đánh giá</a:t>
            </a:r>
            <a:endParaRPr kumimoji="1" lang="zh-CN" altLang="en-US"/>
          </a:p>
        </p:txBody>
      </p:sp>
      <p:sp>
        <p:nvSpPr>
          <p:cNvPr id="37" name="标题 1"/>
          <p:cNvSpPr txBox="1"/>
          <p:nvPr/>
        </p:nvSpPr>
        <p:spPr>
          <a:xfrm>
            <a:off x="6237674" y="4018280"/>
            <a:ext cx="2492588" cy="1625600"/>
          </a:xfrm>
          <a:prstGeom prst="rect">
            <a:avLst/>
          </a:prstGeom>
          <a:gradFill>
            <a:gsLst>
              <a:gs pos="12000">
                <a:schemeClr val="accent1">
                  <a:lumMod val="20000"/>
                  <a:lumOff val="80000"/>
                </a:schemeClr>
              </a:gs>
              <a:gs pos="74000">
                <a:schemeClr val="accent1">
                  <a:lumMod val="20000"/>
                  <a:lumOff val="80000"/>
                  <a:alpha val="0"/>
                </a:schemeClr>
              </a:gs>
            </a:gsLst>
            <a:lin ang="5400000" scaled="0"/>
          </a:gra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a:off x="6427454" y="3921760"/>
            <a:ext cx="2113028" cy="1209040"/>
          </a:xfrm>
          <a:prstGeom prst="rect">
            <a:avLst/>
          </a:prstGeom>
          <a:noFill/>
          <a:ln>
            <a:noFill/>
          </a:ln>
        </p:spPr>
        <p:txBody>
          <a:bodyPr vert="horz" wrap="square" lIns="0" tIns="0" rIns="0" bIns="0" rtlCol="0" anchor="b"/>
          <a:lstStyle/>
          <a:p>
            <a:pPr algn="ctr">
              <a:lnSpc>
                <a:spcPct val="150000"/>
              </a:lnSpc>
            </a:pPr>
            <a:r>
              <a:rPr kumimoji="1" lang="en-US" altLang="zh-CN" sz="6600">
                <a:ln w="3175">
                  <a:noFill/>
                </a:ln>
                <a:gradFill>
                  <a:gsLst>
                    <a:gs pos="12000">
                      <a:srgbClr val="043181">
                        <a:alpha val="100000"/>
                      </a:srgbClr>
                    </a:gs>
                    <a:gs pos="74000">
                      <a:srgbClr val="043181">
                        <a:alpha val="0"/>
                      </a:srgbClr>
                    </a:gs>
                  </a:gsLst>
                  <a:lin ang="5400000" scaled="0"/>
                </a:gradFill>
                <a:latin typeface="Source Han Sans CN Bold"/>
                <a:ea typeface="Source Han Sans CN Bold"/>
                <a:cs typeface="Source Han Sans CN Bold"/>
              </a:rPr>
              <a:t>07</a:t>
            </a:r>
            <a:endParaRPr kumimoji="1" lang="zh-CN" altLang="en-US"/>
          </a:p>
        </p:txBody>
      </p:sp>
      <p:sp>
        <p:nvSpPr>
          <p:cNvPr id="39" name="标题 1"/>
          <p:cNvSpPr txBox="1"/>
          <p:nvPr/>
        </p:nvSpPr>
        <p:spPr>
          <a:xfrm>
            <a:off x="6428174" y="4714239"/>
            <a:ext cx="2111588" cy="731521"/>
          </a:xfrm>
          <a:prstGeom prst="rect">
            <a:avLst/>
          </a:prstGeom>
          <a:noFill/>
          <a:ln>
            <a:noFill/>
          </a:ln>
        </p:spPr>
        <p:txBody>
          <a:bodyPr vert="horz" wrap="square" lIns="0" tIns="0" rIns="0" bIns="0" rtlCol="0" anchor="t"/>
          <a:lstStyle/>
          <a:p>
            <a:pPr algn="ctr">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Kết luận và hướng tương lai</a:t>
            </a:r>
            <a:endParaRPr kumimoji="1" lang="zh-CN" altLang="en-US"/>
          </a:p>
        </p:txBody>
      </p:sp>
      <p:sp>
        <p:nvSpPr>
          <p:cNvPr id="40" name="标题 1"/>
          <p:cNvSpPr txBox="1"/>
          <p:nvPr/>
        </p:nvSpPr>
        <p:spPr>
          <a:xfrm>
            <a:off x="9026312" y="4018280"/>
            <a:ext cx="2492588" cy="1625600"/>
          </a:xfrm>
          <a:prstGeom prst="rect">
            <a:avLst/>
          </a:prstGeom>
          <a:gradFill>
            <a:gsLst>
              <a:gs pos="12000">
                <a:schemeClr val="accent1">
                  <a:lumMod val="20000"/>
                  <a:lumOff val="80000"/>
                </a:schemeClr>
              </a:gs>
              <a:gs pos="74000">
                <a:schemeClr val="accent1">
                  <a:lumMod val="20000"/>
                  <a:lumOff val="80000"/>
                  <a:alpha val="0"/>
                </a:schemeClr>
              </a:gs>
            </a:gsLst>
            <a:lin ang="5400000" scaled="0"/>
          </a:gra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1" name="标题 1"/>
          <p:cNvSpPr txBox="1"/>
          <p:nvPr/>
        </p:nvSpPr>
        <p:spPr>
          <a:xfrm>
            <a:off x="9216092" y="3921760"/>
            <a:ext cx="2113028" cy="1209040"/>
          </a:xfrm>
          <a:prstGeom prst="rect">
            <a:avLst/>
          </a:prstGeom>
          <a:noFill/>
          <a:ln>
            <a:noFill/>
          </a:ln>
        </p:spPr>
        <p:txBody>
          <a:bodyPr vert="horz" wrap="square" lIns="0" tIns="0" rIns="0" bIns="0" rtlCol="0" anchor="b"/>
          <a:lstStyle/>
          <a:p>
            <a:pPr algn="ctr">
              <a:lnSpc>
                <a:spcPct val="150000"/>
              </a:lnSpc>
            </a:pPr>
            <a:r>
              <a:rPr kumimoji="1" lang="en-US" altLang="zh-CN" sz="6600">
                <a:ln w="3175">
                  <a:noFill/>
                </a:ln>
                <a:gradFill>
                  <a:gsLst>
                    <a:gs pos="12000">
                      <a:srgbClr val="043181">
                        <a:alpha val="100000"/>
                      </a:srgbClr>
                    </a:gs>
                    <a:gs pos="74000">
                      <a:srgbClr val="043181">
                        <a:alpha val="0"/>
                      </a:srgbClr>
                    </a:gs>
                  </a:gsLst>
                  <a:lin ang="5400000" scaled="0"/>
                </a:gradFill>
                <a:latin typeface="Source Han Sans CN Bold"/>
                <a:ea typeface="Source Han Sans CN Bold"/>
                <a:cs typeface="Source Han Sans CN Bold"/>
              </a:rPr>
              <a:t>08</a:t>
            </a:r>
            <a:endParaRPr kumimoji="1" lang="zh-CN" altLang="en-US"/>
          </a:p>
        </p:txBody>
      </p:sp>
      <p:sp>
        <p:nvSpPr>
          <p:cNvPr id="42" name="标题 1"/>
          <p:cNvSpPr txBox="1"/>
          <p:nvPr/>
        </p:nvSpPr>
        <p:spPr>
          <a:xfrm>
            <a:off x="9216812" y="4714239"/>
            <a:ext cx="2111588" cy="731521"/>
          </a:xfrm>
          <a:prstGeom prst="rect">
            <a:avLst/>
          </a:prstGeom>
          <a:noFill/>
          <a:ln>
            <a:noFill/>
          </a:ln>
        </p:spPr>
        <p:txBody>
          <a:bodyPr vert="horz" wrap="square" lIns="0" tIns="0" rIns="0" bIns="0" rtlCol="0" anchor="t"/>
          <a:lstStyle/>
          <a:p>
            <a:pPr algn="ctr">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Tài liệu tham khảo</a:t>
            </a:r>
            <a:endParaRPr kumimoji="1" lang="zh-CN" altLang="en-US"/>
          </a:p>
        </p:txBody>
      </p:sp>
      <p:sp>
        <p:nvSpPr>
          <p:cNvPr id="43" name="标题 1"/>
          <p:cNvSpPr txBox="1"/>
          <p:nvPr/>
        </p:nvSpPr>
        <p:spPr>
          <a:xfrm>
            <a:off x="1962427" y="6243431"/>
            <a:ext cx="207242" cy="207004"/>
          </a:xfrm>
          <a:custGeom>
            <a:avLst/>
            <a:gdLst>
              <a:gd name="T0" fmla="*/ 10906 w 12797"/>
              <a:gd name="T1" fmla="*/ 1875 h 12781"/>
              <a:gd name="T2" fmla="*/ 6391 w 12797"/>
              <a:gd name="T3" fmla="*/ 0 h 12781"/>
              <a:gd name="T4" fmla="*/ 1875 w 12797"/>
              <a:gd name="T5" fmla="*/ 1875 h 12781"/>
              <a:gd name="T6" fmla="*/ 1234 w 12797"/>
              <a:gd name="T7" fmla="*/ 2625 h 12781"/>
              <a:gd name="T8" fmla="*/ 0 w 12797"/>
              <a:gd name="T9" fmla="*/ 6391 h 12781"/>
              <a:gd name="T10" fmla="*/ 1875 w 12797"/>
              <a:gd name="T11" fmla="*/ 10906 h 12781"/>
              <a:gd name="T12" fmla="*/ 6391 w 12797"/>
              <a:gd name="T13" fmla="*/ 12781 h 12781"/>
              <a:gd name="T14" fmla="*/ 10906 w 12797"/>
              <a:gd name="T15" fmla="*/ 10906 h 12781"/>
              <a:gd name="T16" fmla="*/ 12781 w 12797"/>
              <a:gd name="T17" fmla="*/ 6391 h 12781"/>
              <a:gd name="T18" fmla="*/ 11219 w 12797"/>
              <a:gd name="T19" fmla="*/ 9484 h 12781"/>
              <a:gd name="T20" fmla="*/ 9906 w 12797"/>
              <a:gd name="T21" fmla="*/ 6719 h 12781"/>
              <a:gd name="T22" fmla="*/ 11219 w 12797"/>
              <a:gd name="T23" fmla="*/ 9484 h 12781"/>
              <a:gd name="T24" fmla="*/ 2891 w 12797"/>
              <a:gd name="T25" fmla="*/ 6734 h 12781"/>
              <a:gd name="T26" fmla="*/ 1578 w 12797"/>
              <a:gd name="T27" fmla="*/ 9500 h 12781"/>
              <a:gd name="T28" fmla="*/ 1609 w 12797"/>
              <a:gd name="T29" fmla="*/ 3250 h 12781"/>
              <a:gd name="T30" fmla="*/ 2891 w 12797"/>
              <a:gd name="T31" fmla="*/ 6063 h 12781"/>
              <a:gd name="T32" fmla="*/ 1609 w 12797"/>
              <a:gd name="T33" fmla="*/ 3250 h 12781"/>
              <a:gd name="T34" fmla="*/ 3563 w 12797"/>
              <a:gd name="T35" fmla="*/ 6063 h 12781"/>
              <a:gd name="T36" fmla="*/ 6063 w 12797"/>
              <a:gd name="T37" fmla="*/ 4203 h 12781"/>
              <a:gd name="T38" fmla="*/ 6063 w 12797"/>
              <a:gd name="T39" fmla="*/ 6734 h 12781"/>
              <a:gd name="T40" fmla="*/ 3813 w 12797"/>
              <a:gd name="T41" fmla="*/ 8750 h 12781"/>
              <a:gd name="T42" fmla="*/ 6063 w 12797"/>
              <a:gd name="T43" fmla="*/ 6734 h 12781"/>
              <a:gd name="T44" fmla="*/ 9234 w 12797"/>
              <a:gd name="T45" fmla="*/ 6734 h 12781"/>
              <a:gd name="T46" fmla="*/ 6734 w 12797"/>
              <a:gd name="T47" fmla="*/ 8516 h 12781"/>
              <a:gd name="T48" fmla="*/ 6734 w 12797"/>
              <a:gd name="T49" fmla="*/ 6063 h 12781"/>
              <a:gd name="T50" fmla="*/ 8969 w 12797"/>
              <a:gd name="T51" fmla="*/ 3969 h 12781"/>
              <a:gd name="T52" fmla="*/ 6734 w 12797"/>
              <a:gd name="T53" fmla="*/ 6063 h 12781"/>
              <a:gd name="T54" fmla="*/ 6734 w 12797"/>
              <a:gd name="T55" fmla="*/ 719 h 12781"/>
              <a:gd name="T56" fmla="*/ 8344 w 12797"/>
              <a:gd name="T57" fmla="*/ 2266 h 12781"/>
              <a:gd name="T58" fmla="*/ 6734 w 12797"/>
              <a:gd name="T59" fmla="*/ 3531 h 12781"/>
              <a:gd name="T60" fmla="*/ 6063 w 12797"/>
              <a:gd name="T61" fmla="*/ 719 h 12781"/>
              <a:gd name="T62" fmla="*/ 4016 w 12797"/>
              <a:gd name="T63" fmla="*/ 3313 h 12781"/>
              <a:gd name="T64" fmla="*/ 5375 w 12797"/>
              <a:gd name="T65" fmla="*/ 1078 h 12781"/>
              <a:gd name="T66" fmla="*/ 6063 w 12797"/>
              <a:gd name="T67" fmla="*/ 12078 h 12781"/>
              <a:gd name="T68" fmla="*/ 4453 w 12797"/>
              <a:gd name="T69" fmla="*/ 10531 h 12781"/>
              <a:gd name="T70" fmla="*/ 6063 w 12797"/>
              <a:gd name="T71" fmla="*/ 9188 h 12781"/>
              <a:gd name="T72" fmla="*/ 6734 w 12797"/>
              <a:gd name="T73" fmla="*/ 12078 h 12781"/>
              <a:gd name="T74" fmla="*/ 8797 w 12797"/>
              <a:gd name="T75" fmla="*/ 9406 h 12781"/>
              <a:gd name="T76" fmla="*/ 7422 w 12797"/>
              <a:gd name="T77" fmla="*/ 11719 h 12781"/>
              <a:gd name="T78" fmla="*/ 9625 w 12797"/>
              <a:gd name="T79" fmla="*/ 3828 h 12781"/>
              <a:gd name="T80" fmla="*/ 12125 w 12797"/>
              <a:gd name="T81" fmla="*/ 6063 h 12781"/>
              <a:gd name="T82" fmla="*/ 10438 w 12797"/>
              <a:gd name="T83" fmla="*/ 2344 h 12781"/>
              <a:gd name="T84" fmla="*/ 9438 w 12797"/>
              <a:gd name="T85" fmla="*/ 3172 h 12781"/>
              <a:gd name="T86" fmla="*/ 8297 w 12797"/>
              <a:gd name="T87" fmla="*/ 1000 h 12781"/>
              <a:gd name="T88" fmla="*/ 4484 w 12797"/>
              <a:gd name="T89" fmla="*/ 1000 h 12781"/>
              <a:gd name="T90" fmla="*/ 3344 w 12797"/>
              <a:gd name="T91" fmla="*/ 3172 h 12781"/>
              <a:gd name="T92" fmla="*/ 2344 w 12797"/>
              <a:gd name="T93" fmla="*/ 2344 h 12781"/>
              <a:gd name="T94" fmla="*/ 2344 w 12797"/>
              <a:gd name="T95" fmla="*/ 10438 h 12781"/>
              <a:gd name="T96" fmla="*/ 3328 w 12797"/>
              <a:gd name="T97" fmla="*/ 9547 h 12781"/>
              <a:gd name="T98" fmla="*/ 4484 w 12797"/>
              <a:gd name="T99" fmla="*/ 11781 h 12781"/>
              <a:gd name="T100" fmla="*/ 8297 w 12797"/>
              <a:gd name="T101" fmla="*/ 11797 h 12781"/>
              <a:gd name="T102" fmla="*/ 9453 w 12797"/>
              <a:gd name="T103" fmla="*/ 9563 h 12781"/>
              <a:gd name="T104" fmla="*/ 10438 w 12797"/>
              <a:gd name="T105" fmla="*/ 10453 h 12781"/>
            </a:gdLst>
            <a:ahLst/>
            <a:cxnLst/>
            <a:rect l="0" t="0" r="r" b="b"/>
            <a:pathLst>
              <a:path w="12797" h="12781">
                <a:moveTo>
                  <a:pt x="12281" y="3906"/>
                </a:moveTo>
                <a:cubicBezTo>
                  <a:pt x="11953" y="3141"/>
                  <a:pt x="11500" y="2453"/>
                  <a:pt x="10906" y="1875"/>
                </a:cubicBezTo>
                <a:cubicBezTo>
                  <a:pt x="10313" y="1281"/>
                  <a:pt x="9641" y="828"/>
                  <a:pt x="8875" y="500"/>
                </a:cubicBezTo>
                <a:cubicBezTo>
                  <a:pt x="8094" y="172"/>
                  <a:pt x="7266" y="0"/>
                  <a:pt x="6391" y="0"/>
                </a:cubicBezTo>
                <a:cubicBezTo>
                  <a:pt x="5531" y="0"/>
                  <a:pt x="4688" y="172"/>
                  <a:pt x="3906" y="500"/>
                </a:cubicBezTo>
                <a:cubicBezTo>
                  <a:pt x="3141" y="828"/>
                  <a:pt x="2453" y="1281"/>
                  <a:pt x="1875" y="1875"/>
                </a:cubicBezTo>
                <a:cubicBezTo>
                  <a:pt x="1641" y="2109"/>
                  <a:pt x="1438" y="2344"/>
                  <a:pt x="1250" y="2594"/>
                </a:cubicBezTo>
                <a:cubicBezTo>
                  <a:pt x="1250" y="2594"/>
                  <a:pt x="1234" y="2609"/>
                  <a:pt x="1234" y="2625"/>
                </a:cubicBezTo>
                <a:cubicBezTo>
                  <a:pt x="938" y="3016"/>
                  <a:pt x="703" y="3453"/>
                  <a:pt x="500" y="3906"/>
                </a:cubicBezTo>
                <a:cubicBezTo>
                  <a:pt x="172" y="4688"/>
                  <a:pt x="0" y="5531"/>
                  <a:pt x="0" y="6391"/>
                </a:cubicBezTo>
                <a:cubicBezTo>
                  <a:pt x="0" y="7250"/>
                  <a:pt x="172" y="8094"/>
                  <a:pt x="500" y="8875"/>
                </a:cubicBezTo>
                <a:cubicBezTo>
                  <a:pt x="828" y="9641"/>
                  <a:pt x="1281" y="10328"/>
                  <a:pt x="1875" y="10906"/>
                </a:cubicBezTo>
                <a:cubicBezTo>
                  <a:pt x="2469" y="11484"/>
                  <a:pt x="3141" y="11953"/>
                  <a:pt x="3906" y="12281"/>
                </a:cubicBezTo>
                <a:cubicBezTo>
                  <a:pt x="4688" y="12609"/>
                  <a:pt x="5531" y="12781"/>
                  <a:pt x="6391" y="12781"/>
                </a:cubicBezTo>
                <a:cubicBezTo>
                  <a:pt x="7250" y="12781"/>
                  <a:pt x="8094" y="12609"/>
                  <a:pt x="8875" y="12281"/>
                </a:cubicBezTo>
                <a:cubicBezTo>
                  <a:pt x="9641" y="11953"/>
                  <a:pt x="10328" y="11500"/>
                  <a:pt x="10906" y="10906"/>
                </a:cubicBezTo>
                <a:cubicBezTo>
                  <a:pt x="11500" y="10313"/>
                  <a:pt x="11953" y="9641"/>
                  <a:pt x="12281" y="8875"/>
                </a:cubicBezTo>
                <a:cubicBezTo>
                  <a:pt x="12609" y="8094"/>
                  <a:pt x="12781" y="7250"/>
                  <a:pt x="12781" y="6391"/>
                </a:cubicBezTo>
                <a:cubicBezTo>
                  <a:pt x="12797" y="5531"/>
                  <a:pt x="12625" y="4688"/>
                  <a:pt x="12281" y="3906"/>
                </a:cubicBezTo>
                <a:close/>
                <a:moveTo>
                  <a:pt x="11219" y="9484"/>
                </a:moveTo>
                <a:cubicBezTo>
                  <a:pt x="10766" y="9250"/>
                  <a:pt x="10234" y="9047"/>
                  <a:pt x="9641" y="8891"/>
                </a:cubicBezTo>
                <a:cubicBezTo>
                  <a:pt x="9797" y="8203"/>
                  <a:pt x="9891" y="7469"/>
                  <a:pt x="9906" y="6719"/>
                </a:cubicBezTo>
                <a:lnTo>
                  <a:pt x="12109" y="6719"/>
                </a:lnTo>
                <a:cubicBezTo>
                  <a:pt x="12047" y="7719"/>
                  <a:pt x="11734" y="8672"/>
                  <a:pt x="11219" y="9484"/>
                </a:cubicBezTo>
                <a:close/>
                <a:moveTo>
                  <a:pt x="688" y="6734"/>
                </a:moveTo>
                <a:lnTo>
                  <a:pt x="2891" y="6734"/>
                </a:lnTo>
                <a:cubicBezTo>
                  <a:pt x="2906" y="7484"/>
                  <a:pt x="3000" y="8219"/>
                  <a:pt x="3156" y="8906"/>
                </a:cubicBezTo>
                <a:cubicBezTo>
                  <a:pt x="2563" y="9063"/>
                  <a:pt x="2031" y="9266"/>
                  <a:pt x="1578" y="9500"/>
                </a:cubicBezTo>
                <a:cubicBezTo>
                  <a:pt x="1047" y="8672"/>
                  <a:pt x="734" y="7719"/>
                  <a:pt x="688" y="6734"/>
                </a:cubicBezTo>
                <a:close/>
                <a:moveTo>
                  <a:pt x="1609" y="3250"/>
                </a:moveTo>
                <a:cubicBezTo>
                  <a:pt x="2063" y="3484"/>
                  <a:pt x="2578" y="3672"/>
                  <a:pt x="3172" y="3828"/>
                </a:cubicBezTo>
                <a:cubicBezTo>
                  <a:pt x="3000" y="4531"/>
                  <a:pt x="2906" y="5281"/>
                  <a:pt x="2891" y="6063"/>
                </a:cubicBezTo>
                <a:lnTo>
                  <a:pt x="688" y="6063"/>
                </a:lnTo>
                <a:cubicBezTo>
                  <a:pt x="734" y="5047"/>
                  <a:pt x="1063" y="4078"/>
                  <a:pt x="1609" y="3250"/>
                </a:cubicBezTo>
                <a:close/>
                <a:moveTo>
                  <a:pt x="6063" y="6063"/>
                </a:moveTo>
                <a:lnTo>
                  <a:pt x="3563" y="6063"/>
                </a:lnTo>
                <a:cubicBezTo>
                  <a:pt x="3578" y="5328"/>
                  <a:pt x="3672" y="4625"/>
                  <a:pt x="3828" y="3969"/>
                </a:cubicBezTo>
                <a:cubicBezTo>
                  <a:pt x="4531" y="4109"/>
                  <a:pt x="5281" y="4188"/>
                  <a:pt x="6063" y="4203"/>
                </a:cubicBezTo>
                <a:lnTo>
                  <a:pt x="6063" y="6063"/>
                </a:lnTo>
                <a:close/>
                <a:moveTo>
                  <a:pt x="6063" y="6734"/>
                </a:moveTo>
                <a:lnTo>
                  <a:pt x="6063" y="8516"/>
                </a:lnTo>
                <a:cubicBezTo>
                  <a:pt x="5281" y="8531"/>
                  <a:pt x="4531" y="8609"/>
                  <a:pt x="3813" y="8750"/>
                </a:cubicBezTo>
                <a:cubicBezTo>
                  <a:pt x="3672" y="8125"/>
                  <a:pt x="3578" y="7438"/>
                  <a:pt x="3563" y="6734"/>
                </a:cubicBezTo>
                <a:lnTo>
                  <a:pt x="6063" y="6734"/>
                </a:lnTo>
                <a:close/>
                <a:moveTo>
                  <a:pt x="6734" y="6734"/>
                </a:moveTo>
                <a:lnTo>
                  <a:pt x="9234" y="6734"/>
                </a:lnTo>
                <a:cubicBezTo>
                  <a:pt x="9219" y="7438"/>
                  <a:pt x="9125" y="8125"/>
                  <a:pt x="8984" y="8750"/>
                </a:cubicBezTo>
                <a:cubicBezTo>
                  <a:pt x="8281" y="8609"/>
                  <a:pt x="7516" y="8531"/>
                  <a:pt x="6734" y="8516"/>
                </a:cubicBezTo>
                <a:lnTo>
                  <a:pt x="6734" y="6734"/>
                </a:lnTo>
                <a:close/>
                <a:moveTo>
                  <a:pt x="6734" y="6063"/>
                </a:moveTo>
                <a:lnTo>
                  <a:pt x="6734" y="4203"/>
                </a:lnTo>
                <a:cubicBezTo>
                  <a:pt x="7516" y="4188"/>
                  <a:pt x="8266" y="4109"/>
                  <a:pt x="8969" y="3969"/>
                </a:cubicBezTo>
                <a:cubicBezTo>
                  <a:pt x="9125" y="4625"/>
                  <a:pt x="9219" y="5328"/>
                  <a:pt x="9234" y="6063"/>
                </a:cubicBezTo>
                <a:lnTo>
                  <a:pt x="6734" y="6063"/>
                </a:lnTo>
                <a:close/>
                <a:moveTo>
                  <a:pt x="6734" y="3531"/>
                </a:moveTo>
                <a:lnTo>
                  <a:pt x="6734" y="719"/>
                </a:lnTo>
                <a:cubicBezTo>
                  <a:pt x="6969" y="781"/>
                  <a:pt x="7203" y="891"/>
                  <a:pt x="7422" y="1078"/>
                </a:cubicBezTo>
                <a:cubicBezTo>
                  <a:pt x="7766" y="1359"/>
                  <a:pt x="8078" y="1750"/>
                  <a:pt x="8344" y="2266"/>
                </a:cubicBezTo>
                <a:cubicBezTo>
                  <a:pt x="8516" y="2594"/>
                  <a:pt x="8656" y="2938"/>
                  <a:pt x="8781" y="3313"/>
                </a:cubicBezTo>
                <a:cubicBezTo>
                  <a:pt x="8141" y="3438"/>
                  <a:pt x="7453" y="3516"/>
                  <a:pt x="6734" y="3531"/>
                </a:cubicBezTo>
                <a:close/>
                <a:moveTo>
                  <a:pt x="5375" y="1078"/>
                </a:moveTo>
                <a:cubicBezTo>
                  <a:pt x="5594" y="891"/>
                  <a:pt x="5828" y="781"/>
                  <a:pt x="6063" y="719"/>
                </a:cubicBezTo>
                <a:lnTo>
                  <a:pt x="6063" y="3531"/>
                </a:lnTo>
                <a:cubicBezTo>
                  <a:pt x="5344" y="3516"/>
                  <a:pt x="4656" y="3438"/>
                  <a:pt x="4016" y="3313"/>
                </a:cubicBezTo>
                <a:cubicBezTo>
                  <a:pt x="4141" y="2938"/>
                  <a:pt x="4281" y="2578"/>
                  <a:pt x="4453" y="2266"/>
                </a:cubicBezTo>
                <a:cubicBezTo>
                  <a:pt x="4719" y="1750"/>
                  <a:pt x="5031" y="1344"/>
                  <a:pt x="5375" y="1078"/>
                </a:cubicBezTo>
                <a:close/>
                <a:moveTo>
                  <a:pt x="6063" y="9188"/>
                </a:moveTo>
                <a:lnTo>
                  <a:pt x="6063" y="12078"/>
                </a:lnTo>
                <a:cubicBezTo>
                  <a:pt x="5828" y="12016"/>
                  <a:pt x="5594" y="11906"/>
                  <a:pt x="5375" y="11719"/>
                </a:cubicBezTo>
                <a:cubicBezTo>
                  <a:pt x="5031" y="11438"/>
                  <a:pt x="4719" y="11047"/>
                  <a:pt x="4453" y="10531"/>
                </a:cubicBezTo>
                <a:cubicBezTo>
                  <a:pt x="4281" y="10188"/>
                  <a:pt x="4125" y="9813"/>
                  <a:pt x="4000" y="9406"/>
                </a:cubicBezTo>
                <a:cubicBezTo>
                  <a:pt x="4641" y="9281"/>
                  <a:pt x="5344" y="9203"/>
                  <a:pt x="6063" y="9188"/>
                </a:cubicBezTo>
                <a:close/>
                <a:moveTo>
                  <a:pt x="7422" y="11719"/>
                </a:moveTo>
                <a:cubicBezTo>
                  <a:pt x="7203" y="11906"/>
                  <a:pt x="6969" y="12016"/>
                  <a:pt x="6734" y="12078"/>
                </a:cubicBezTo>
                <a:lnTo>
                  <a:pt x="6734" y="9188"/>
                </a:lnTo>
                <a:cubicBezTo>
                  <a:pt x="7453" y="9203"/>
                  <a:pt x="8156" y="9281"/>
                  <a:pt x="8797" y="9406"/>
                </a:cubicBezTo>
                <a:cubicBezTo>
                  <a:pt x="8672" y="9813"/>
                  <a:pt x="8516" y="10188"/>
                  <a:pt x="8344" y="10531"/>
                </a:cubicBezTo>
                <a:cubicBezTo>
                  <a:pt x="8078" y="11047"/>
                  <a:pt x="7766" y="11438"/>
                  <a:pt x="7422" y="11719"/>
                </a:cubicBezTo>
                <a:close/>
                <a:moveTo>
                  <a:pt x="9906" y="6063"/>
                </a:moveTo>
                <a:cubicBezTo>
                  <a:pt x="9891" y="5281"/>
                  <a:pt x="9781" y="4531"/>
                  <a:pt x="9625" y="3828"/>
                </a:cubicBezTo>
                <a:cubicBezTo>
                  <a:pt x="10203" y="3672"/>
                  <a:pt x="10734" y="3484"/>
                  <a:pt x="11188" y="3250"/>
                </a:cubicBezTo>
                <a:cubicBezTo>
                  <a:pt x="11734" y="4078"/>
                  <a:pt x="12063" y="5047"/>
                  <a:pt x="12125" y="6063"/>
                </a:cubicBezTo>
                <a:lnTo>
                  <a:pt x="9906" y="6063"/>
                </a:lnTo>
                <a:close/>
                <a:moveTo>
                  <a:pt x="10438" y="2344"/>
                </a:moveTo>
                <a:cubicBezTo>
                  <a:pt x="10547" y="2453"/>
                  <a:pt x="10656" y="2578"/>
                  <a:pt x="10766" y="2703"/>
                </a:cubicBezTo>
                <a:cubicBezTo>
                  <a:pt x="10375" y="2891"/>
                  <a:pt x="9938" y="3047"/>
                  <a:pt x="9438" y="3172"/>
                </a:cubicBezTo>
                <a:cubicBezTo>
                  <a:pt x="9297" y="2734"/>
                  <a:pt x="9125" y="2328"/>
                  <a:pt x="8938" y="1953"/>
                </a:cubicBezTo>
                <a:cubicBezTo>
                  <a:pt x="8750" y="1578"/>
                  <a:pt x="8531" y="1266"/>
                  <a:pt x="8297" y="1000"/>
                </a:cubicBezTo>
                <a:cubicBezTo>
                  <a:pt x="9094" y="1281"/>
                  <a:pt x="9828" y="1734"/>
                  <a:pt x="10438" y="2344"/>
                </a:cubicBezTo>
                <a:close/>
                <a:moveTo>
                  <a:pt x="4484" y="1000"/>
                </a:moveTo>
                <a:cubicBezTo>
                  <a:pt x="4250" y="1266"/>
                  <a:pt x="4031" y="1594"/>
                  <a:pt x="3844" y="1953"/>
                </a:cubicBezTo>
                <a:cubicBezTo>
                  <a:pt x="3656" y="2328"/>
                  <a:pt x="3484" y="2734"/>
                  <a:pt x="3344" y="3172"/>
                </a:cubicBezTo>
                <a:cubicBezTo>
                  <a:pt x="2844" y="3047"/>
                  <a:pt x="2406" y="2891"/>
                  <a:pt x="2016" y="2703"/>
                </a:cubicBezTo>
                <a:cubicBezTo>
                  <a:pt x="2125" y="2578"/>
                  <a:pt x="2219" y="2469"/>
                  <a:pt x="2344" y="2344"/>
                </a:cubicBezTo>
                <a:cubicBezTo>
                  <a:pt x="2969" y="1734"/>
                  <a:pt x="3688" y="1281"/>
                  <a:pt x="4484" y="1000"/>
                </a:cubicBezTo>
                <a:close/>
                <a:moveTo>
                  <a:pt x="2344" y="10438"/>
                </a:moveTo>
                <a:cubicBezTo>
                  <a:pt x="2219" y="10313"/>
                  <a:pt x="2094" y="10172"/>
                  <a:pt x="1984" y="10031"/>
                </a:cubicBezTo>
                <a:cubicBezTo>
                  <a:pt x="2375" y="9844"/>
                  <a:pt x="2828" y="9672"/>
                  <a:pt x="3328" y="9547"/>
                </a:cubicBezTo>
                <a:cubicBezTo>
                  <a:pt x="3469" y="10016"/>
                  <a:pt x="3641" y="10438"/>
                  <a:pt x="3844" y="10828"/>
                </a:cubicBezTo>
                <a:cubicBezTo>
                  <a:pt x="4031" y="11203"/>
                  <a:pt x="4250" y="11516"/>
                  <a:pt x="4484" y="11781"/>
                </a:cubicBezTo>
                <a:cubicBezTo>
                  <a:pt x="3688" y="11516"/>
                  <a:pt x="2969" y="11063"/>
                  <a:pt x="2344" y="10438"/>
                </a:cubicBezTo>
                <a:close/>
                <a:moveTo>
                  <a:pt x="8297" y="11797"/>
                </a:moveTo>
                <a:cubicBezTo>
                  <a:pt x="8531" y="11531"/>
                  <a:pt x="8750" y="11203"/>
                  <a:pt x="8938" y="10844"/>
                </a:cubicBezTo>
                <a:cubicBezTo>
                  <a:pt x="9141" y="10453"/>
                  <a:pt x="9313" y="10016"/>
                  <a:pt x="9453" y="9563"/>
                </a:cubicBezTo>
                <a:cubicBezTo>
                  <a:pt x="9953" y="9688"/>
                  <a:pt x="10406" y="9859"/>
                  <a:pt x="10797" y="10047"/>
                </a:cubicBezTo>
                <a:cubicBezTo>
                  <a:pt x="10688" y="10188"/>
                  <a:pt x="10563" y="10313"/>
                  <a:pt x="10438" y="10453"/>
                </a:cubicBezTo>
                <a:cubicBezTo>
                  <a:pt x="9828" y="11063"/>
                  <a:pt x="9094" y="11516"/>
                  <a:pt x="8297" y="11797"/>
                </a:cubicBezTo>
                <a:close/>
              </a:path>
            </a:pathLst>
          </a:cu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p:cNvSpPr txBox="1"/>
          <p:nvPr/>
        </p:nvSpPr>
        <p:spPr>
          <a:xfrm>
            <a:off x="1485386" y="6243313"/>
            <a:ext cx="155442" cy="207241"/>
          </a:xfrm>
          <a:custGeom>
            <a:avLst/>
            <a:gdLst>
              <a:gd name="T0" fmla="*/ 648 w 7770"/>
              <a:gd name="T1" fmla="*/ 0 h 10360"/>
              <a:gd name="T2" fmla="*/ 7123 w 7770"/>
              <a:gd name="T3" fmla="*/ 0 h 10360"/>
              <a:gd name="T4" fmla="*/ 7770 w 7770"/>
              <a:gd name="T5" fmla="*/ 647 h 10360"/>
              <a:gd name="T6" fmla="*/ 7770 w 7770"/>
              <a:gd name="T7" fmla="*/ 9712 h 10360"/>
              <a:gd name="T8" fmla="*/ 7123 w 7770"/>
              <a:gd name="T9" fmla="*/ 10360 h 10360"/>
              <a:gd name="T10" fmla="*/ 648 w 7770"/>
              <a:gd name="T11" fmla="*/ 10360 h 10360"/>
              <a:gd name="T12" fmla="*/ 0 w 7770"/>
              <a:gd name="T13" fmla="*/ 9712 h 10360"/>
              <a:gd name="T14" fmla="*/ 0 w 7770"/>
              <a:gd name="T15" fmla="*/ 647 h 10360"/>
              <a:gd name="T16" fmla="*/ 648 w 7770"/>
              <a:gd name="T17" fmla="*/ 0 h 10360"/>
              <a:gd name="T18" fmla="*/ 1295 w 7770"/>
              <a:gd name="T19" fmla="*/ 1293 h 10360"/>
              <a:gd name="T20" fmla="*/ 1295 w 7770"/>
              <a:gd name="T21" fmla="*/ 8416 h 10360"/>
              <a:gd name="T22" fmla="*/ 6475 w 7770"/>
              <a:gd name="T23" fmla="*/ 8416 h 10360"/>
              <a:gd name="T24" fmla="*/ 6475 w 7770"/>
              <a:gd name="T25" fmla="*/ 1293 h 10360"/>
              <a:gd name="T26" fmla="*/ 1295 w 7770"/>
              <a:gd name="T27" fmla="*/ 1293 h 10360"/>
              <a:gd name="T28" fmla="*/ 3890 w 7770"/>
              <a:gd name="T29" fmla="*/ 8902 h 10360"/>
              <a:gd name="T30" fmla="*/ 3405 w 7770"/>
              <a:gd name="T31" fmla="*/ 9387 h 10360"/>
              <a:gd name="T32" fmla="*/ 3890 w 7770"/>
              <a:gd name="T33" fmla="*/ 9872 h 10360"/>
              <a:gd name="T34" fmla="*/ 4375 w 7770"/>
              <a:gd name="T35" fmla="*/ 9387 h 10360"/>
              <a:gd name="T36" fmla="*/ 3890 w 7770"/>
              <a:gd name="T37" fmla="*/ 8902 h 10360"/>
              <a:gd name="T38" fmla="*/ 3413 w 7770"/>
              <a:gd name="T39" fmla="*/ 5486 h 10360"/>
              <a:gd name="T40" fmla="*/ 5026 w 7770"/>
              <a:gd name="T41" fmla="*/ 3825 h 10360"/>
              <a:gd name="T42" fmla="*/ 5683 w 7770"/>
              <a:gd name="T43" fmla="*/ 3815 h 10360"/>
              <a:gd name="T44" fmla="*/ 5688 w 7770"/>
              <a:gd name="T45" fmla="*/ 3820 h 10360"/>
              <a:gd name="T46" fmla="*/ 5692 w 7770"/>
              <a:gd name="T47" fmla="*/ 4491 h 10360"/>
              <a:gd name="T48" fmla="*/ 3769 w 7770"/>
              <a:gd name="T49" fmla="*/ 6472 h 10360"/>
              <a:gd name="T50" fmla="*/ 3636 w 7770"/>
              <a:gd name="T51" fmla="*/ 6567 h 10360"/>
              <a:gd name="T52" fmla="*/ 3081 w 7770"/>
              <a:gd name="T53" fmla="*/ 6485 h 10360"/>
              <a:gd name="T54" fmla="*/ 2081 w 7770"/>
              <a:gd name="T55" fmla="*/ 5486 h 10360"/>
              <a:gd name="T56" fmla="*/ 2103 w 7770"/>
              <a:gd name="T57" fmla="*/ 4820 h 10360"/>
              <a:gd name="T58" fmla="*/ 2748 w 7770"/>
              <a:gd name="T59" fmla="*/ 4820 h 10360"/>
              <a:gd name="T60" fmla="*/ 3413 w 7770"/>
              <a:gd name="T61" fmla="*/ 5486 h 10360"/>
            </a:gdLst>
            <a:ahLst/>
            <a:cxnLst/>
            <a:rect l="0" t="0" r="r" b="b"/>
            <a:pathLst>
              <a:path w="7770" h="10360">
                <a:moveTo>
                  <a:pt x="648" y="0"/>
                </a:moveTo>
                <a:lnTo>
                  <a:pt x="7123" y="0"/>
                </a:lnTo>
                <a:cubicBezTo>
                  <a:pt x="7480" y="0"/>
                  <a:pt x="7770" y="290"/>
                  <a:pt x="7770" y="647"/>
                </a:cubicBezTo>
                <a:lnTo>
                  <a:pt x="7770" y="9712"/>
                </a:lnTo>
                <a:cubicBezTo>
                  <a:pt x="7770" y="10070"/>
                  <a:pt x="7480" y="10360"/>
                  <a:pt x="7123" y="10360"/>
                </a:cubicBezTo>
                <a:lnTo>
                  <a:pt x="648" y="10360"/>
                </a:lnTo>
                <a:cubicBezTo>
                  <a:pt x="290" y="10360"/>
                  <a:pt x="0" y="10070"/>
                  <a:pt x="0" y="9712"/>
                </a:cubicBezTo>
                <a:lnTo>
                  <a:pt x="0" y="647"/>
                </a:lnTo>
                <a:cubicBezTo>
                  <a:pt x="0" y="288"/>
                  <a:pt x="290" y="0"/>
                  <a:pt x="648" y="0"/>
                </a:cubicBezTo>
                <a:close/>
                <a:moveTo>
                  <a:pt x="1295" y="1293"/>
                </a:moveTo>
                <a:lnTo>
                  <a:pt x="1295" y="8416"/>
                </a:lnTo>
                <a:lnTo>
                  <a:pt x="6475" y="8416"/>
                </a:lnTo>
                <a:lnTo>
                  <a:pt x="6475" y="1293"/>
                </a:lnTo>
                <a:lnTo>
                  <a:pt x="1295" y="1293"/>
                </a:lnTo>
                <a:close/>
                <a:moveTo>
                  <a:pt x="3890" y="8902"/>
                </a:moveTo>
                <a:cubicBezTo>
                  <a:pt x="3621" y="8902"/>
                  <a:pt x="3405" y="9120"/>
                  <a:pt x="3405" y="9387"/>
                </a:cubicBezTo>
                <a:cubicBezTo>
                  <a:pt x="3405" y="9656"/>
                  <a:pt x="3622" y="9872"/>
                  <a:pt x="3890" y="9872"/>
                </a:cubicBezTo>
                <a:cubicBezTo>
                  <a:pt x="4157" y="9872"/>
                  <a:pt x="4375" y="9655"/>
                  <a:pt x="4375" y="9387"/>
                </a:cubicBezTo>
                <a:cubicBezTo>
                  <a:pt x="4376" y="9120"/>
                  <a:pt x="4159" y="8902"/>
                  <a:pt x="3890" y="8902"/>
                </a:cubicBezTo>
                <a:close/>
                <a:moveTo>
                  <a:pt x="3413" y="5486"/>
                </a:moveTo>
                <a:lnTo>
                  <a:pt x="5026" y="3825"/>
                </a:lnTo>
                <a:cubicBezTo>
                  <a:pt x="5205" y="3641"/>
                  <a:pt x="5499" y="3636"/>
                  <a:pt x="5683" y="3815"/>
                </a:cubicBezTo>
                <a:lnTo>
                  <a:pt x="5688" y="3820"/>
                </a:lnTo>
                <a:cubicBezTo>
                  <a:pt x="5872" y="4005"/>
                  <a:pt x="5874" y="4303"/>
                  <a:pt x="5692" y="4491"/>
                </a:cubicBezTo>
                <a:lnTo>
                  <a:pt x="3769" y="6472"/>
                </a:lnTo>
                <a:cubicBezTo>
                  <a:pt x="3730" y="6511"/>
                  <a:pt x="3685" y="6543"/>
                  <a:pt x="3636" y="6567"/>
                </a:cubicBezTo>
                <a:cubicBezTo>
                  <a:pt x="3453" y="6665"/>
                  <a:pt x="3228" y="6631"/>
                  <a:pt x="3081" y="6485"/>
                </a:cubicBezTo>
                <a:lnTo>
                  <a:pt x="2081" y="5486"/>
                </a:lnTo>
                <a:cubicBezTo>
                  <a:pt x="1904" y="5296"/>
                  <a:pt x="1913" y="4997"/>
                  <a:pt x="2103" y="4820"/>
                </a:cubicBezTo>
                <a:cubicBezTo>
                  <a:pt x="2284" y="4650"/>
                  <a:pt x="2566" y="4650"/>
                  <a:pt x="2748" y="4820"/>
                </a:cubicBezTo>
                <a:lnTo>
                  <a:pt x="3413" y="5486"/>
                </a:lnTo>
                <a:close/>
              </a:path>
            </a:pathLst>
          </a:cu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p:cNvSpPr txBox="1"/>
          <p:nvPr/>
        </p:nvSpPr>
        <p:spPr>
          <a:xfrm>
            <a:off x="2465393" y="6261491"/>
            <a:ext cx="207242" cy="170884"/>
          </a:xfrm>
          <a:custGeom>
            <a:avLst/>
            <a:gdLst>
              <a:gd name="connsiteX0" fmla="*/ 435416 w 609586"/>
              <a:gd name="connsiteY0" fmla="*/ 80352 h 502648"/>
              <a:gd name="connsiteX1" fmla="*/ 551577 w 609586"/>
              <a:gd name="connsiteY1" fmla="*/ 190215 h 502648"/>
              <a:gd name="connsiteX2" fmla="*/ 551577 w 609586"/>
              <a:gd name="connsiteY2" fmla="*/ 217693 h 502648"/>
              <a:gd name="connsiteX3" fmla="*/ 496140 w 609586"/>
              <a:gd name="connsiteY3" fmla="*/ 310936 h 502648"/>
              <a:gd name="connsiteX4" fmla="*/ 609586 w 609586"/>
              <a:gd name="connsiteY4" fmla="*/ 437323 h 502648"/>
              <a:gd name="connsiteX5" fmla="*/ 580534 w 609586"/>
              <a:gd name="connsiteY5" fmla="*/ 464753 h 502648"/>
              <a:gd name="connsiteX6" fmla="*/ 504951 w 609586"/>
              <a:gd name="connsiteY6" fmla="*/ 464753 h 502648"/>
              <a:gd name="connsiteX7" fmla="*/ 373787 w 609586"/>
              <a:gd name="connsiteY7" fmla="*/ 301459 h 502648"/>
              <a:gd name="connsiteX8" fmla="*/ 426510 w 609586"/>
              <a:gd name="connsiteY8" fmla="*/ 179500 h 502648"/>
              <a:gd name="connsiteX9" fmla="*/ 426510 w 609586"/>
              <a:gd name="connsiteY9" fmla="*/ 143641 h 502648"/>
              <a:gd name="connsiteX10" fmla="*/ 412126 w 609586"/>
              <a:gd name="connsiteY10" fmla="*/ 82543 h 502648"/>
              <a:gd name="connsiteX11" fmla="*/ 435416 w 609586"/>
              <a:gd name="connsiteY11" fmla="*/ 80352 h 502648"/>
              <a:gd name="connsiteX12" fmla="*/ 227788 w 609586"/>
              <a:gd name="connsiteY12" fmla="*/ 0 h 502648"/>
              <a:gd name="connsiteX13" fmla="*/ 379662 w 609586"/>
              <a:gd name="connsiteY13" fmla="*/ 143662 h 502648"/>
              <a:gd name="connsiteX14" fmla="*/ 379662 w 609586"/>
              <a:gd name="connsiteY14" fmla="*/ 179565 h 502648"/>
              <a:gd name="connsiteX15" fmla="*/ 307225 w 609586"/>
              <a:gd name="connsiteY15" fmla="*/ 301465 h 502648"/>
              <a:gd name="connsiteX16" fmla="*/ 455528 w 609586"/>
              <a:gd name="connsiteY16" fmla="*/ 466745 h 502648"/>
              <a:gd name="connsiteX17" fmla="*/ 417524 w 609586"/>
              <a:gd name="connsiteY17" fmla="*/ 502648 h 502648"/>
              <a:gd name="connsiteX18" fmla="*/ 38004 w 609586"/>
              <a:gd name="connsiteY18" fmla="*/ 502648 h 502648"/>
              <a:gd name="connsiteX19" fmla="*/ 0 w 609586"/>
              <a:gd name="connsiteY19" fmla="*/ 466745 h 502648"/>
              <a:gd name="connsiteX20" fmla="*/ 148350 w 609586"/>
              <a:gd name="connsiteY20" fmla="*/ 301465 h 502648"/>
              <a:gd name="connsiteX21" fmla="*/ 75913 w 609586"/>
              <a:gd name="connsiteY21" fmla="*/ 179565 h 502648"/>
              <a:gd name="connsiteX22" fmla="*/ 75913 w 609586"/>
              <a:gd name="connsiteY22" fmla="*/ 143662 h 502648"/>
              <a:gd name="connsiteX23" fmla="*/ 227788 w 609586"/>
              <a:gd name="connsiteY23" fmla="*/ 0 h 502648"/>
            </a:gdLst>
            <a:ahLst/>
            <a:cxnLst/>
            <a:rect l="l" t="t" r="r" b="b"/>
            <a:pathLst>
              <a:path w="609586" h="502648">
                <a:moveTo>
                  <a:pt x="435416" y="80352"/>
                </a:moveTo>
                <a:cubicBezTo>
                  <a:pt x="499521" y="80352"/>
                  <a:pt x="551577" y="129545"/>
                  <a:pt x="551577" y="190215"/>
                </a:cubicBezTo>
                <a:lnTo>
                  <a:pt x="551577" y="217693"/>
                </a:lnTo>
                <a:cubicBezTo>
                  <a:pt x="551577" y="257219"/>
                  <a:pt x="529288" y="291601"/>
                  <a:pt x="496140" y="310936"/>
                </a:cubicBezTo>
                <a:cubicBezTo>
                  <a:pt x="553434" y="331175"/>
                  <a:pt x="609586" y="382416"/>
                  <a:pt x="609586" y="437323"/>
                </a:cubicBezTo>
                <a:cubicBezTo>
                  <a:pt x="609586" y="452467"/>
                  <a:pt x="596584" y="464753"/>
                  <a:pt x="580534" y="464753"/>
                </a:cubicBezTo>
                <a:lnTo>
                  <a:pt x="504951" y="464753"/>
                </a:lnTo>
                <a:cubicBezTo>
                  <a:pt x="503855" y="393607"/>
                  <a:pt x="444465" y="318793"/>
                  <a:pt x="373787" y="301459"/>
                </a:cubicBezTo>
                <a:cubicBezTo>
                  <a:pt x="411936" y="270457"/>
                  <a:pt x="426510" y="231217"/>
                  <a:pt x="426510" y="179500"/>
                </a:cubicBezTo>
                <a:lnTo>
                  <a:pt x="426510" y="143641"/>
                </a:lnTo>
                <a:cubicBezTo>
                  <a:pt x="426510" y="121783"/>
                  <a:pt x="421318" y="101068"/>
                  <a:pt x="412126" y="82543"/>
                </a:cubicBezTo>
                <a:cubicBezTo>
                  <a:pt x="419651" y="81114"/>
                  <a:pt x="427415" y="80352"/>
                  <a:pt x="435416" y="80352"/>
                </a:cubicBezTo>
                <a:close/>
                <a:moveTo>
                  <a:pt x="227788" y="0"/>
                </a:moveTo>
                <a:cubicBezTo>
                  <a:pt x="311607" y="0"/>
                  <a:pt x="379662" y="64378"/>
                  <a:pt x="379662" y="143662"/>
                </a:cubicBezTo>
                <a:lnTo>
                  <a:pt x="379662" y="179565"/>
                </a:lnTo>
                <a:cubicBezTo>
                  <a:pt x="379662" y="231230"/>
                  <a:pt x="350516" y="276180"/>
                  <a:pt x="307225" y="301465"/>
                </a:cubicBezTo>
                <a:cubicBezTo>
                  <a:pt x="382186" y="327940"/>
                  <a:pt x="455528" y="394986"/>
                  <a:pt x="455528" y="466745"/>
                </a:cubicBezTo>
                <a:cubicBezTo>
                  <a:pt x="455528" y="486554"/>
                  <a:pt x="438574" y="502648"/>
                  <a:pt x="417524" y="502648"/>
                </a:cubicBezTo>
                <a:lnTo>
                  <a:pt x="38004" y="502648"/>
                </a:lnTo>
                <a:cubicBezTo>
                  <a:pt x="16954" y="502648"/>
                  <a:pt x="0" y="486554"/>
                  <a:pt x="0" y="466745"/>
                </a:cubicBezTo>
                <a:cubicBezTo>
                  <a:pt x="0" y="394986"/>
                  <a:pt x="73389" y="327940"/>
                  <a:pt x="148350" y="301465"/>
                </a:cubicBezTo>
                <a:cubicBezTo>
                  <a:pt x="105012" y="276180"/>
                  <a:pt x="75913" y="231230"/>
                  <a:pt x="75913" y="179565"/>
                </a:cubicBezTo>
                <a:lnTo>
                  <a:pt x="75913" y="143662"/>
                </a:lnTo>
                <a:cubicBezTo>
                  <a:pt x="75913" y="64378"/>
                  <a:pt x="143969" y="0"/>
                  <a:pt x="227788" y="0"/>
                </a:cubicBezTo>
                <a:close/>
              </a:path>
            </a:pathLst>
          </a:cu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6" name="标题 1"/>
          <p:cNvSpPr txBox="1"/>
          <p:nvPr/>
        </p:nvSpPr>
        <p:spPr>
          <a:xfrm>
            <a:off x="2990294" y="6243313"/>
            <a:ext cx="163342" cy="207241"/>
          </a:xfrm>
          <a:custGeom>
            <a:avLst/>
            <a:gdLst>
              <a:gd name="T0" fmla="*/ 3166 w 6332"/>
              <a:gd name="T1" fmla="*/ 0 h 8034"/>
              <a:gd name="T2" fmla="*/ 0 w 6332"/>
              <a:gd name="T3" fmla="*/ 3166 h 8034"/>
              <a:gd name="T4" fmla="*/ 2481 w 6332"/>
              <a:gd name="T5" fmla="*/ 7590 h 8034"/>
              <a:gd name="T6" fmla="*/ 3853 w 6332"/>
              <a:gd name="T7" fmla="*/ 7588 h 8034"/>
              <a:gd name="T8" fmla="*/ 6332 w 6332"/>
              <a:gd name="T9" fmla="*/ 3166 h 8034"/>
              <a:gd name="T10" fmla="*/ 3166 w 6332"/>
              <a:gd name="T11" fmla="*/ 0 h 8034"/>
              <a:gd name="T12" fmla="*/ 3166 w 6332"/>
              <a:gd name="T13" fmla="*/ 0 h 8034"/>
              <a:gd name="T14" fmla="*/ 3166 w 6332"/>
              <a:gd name="T15" fmla="*/ 0 h 8034"/>
              <a:gd name="T16" fmla="*/ 3166 w 6332"/>
              <a:gd name="T17" fmla="*/ 0 h 8034"/>
              <a:gd name="T18" fmla="*/ 3166 w 6332"/>
              <a:gd name="T19" fmla="*/ 4529 h 8034"/>
              <a:gd name="T20" fmla="*/ 1702 w 6332"/>
              <a:gd name="T21" fmla="*/ 3065 h 8034"/>
              <a:gd name="T22" fmla="*/ 3166 w 6332"/>
              <a:gd name="T23" fmla="*/ 1600 h 8034"/>
              <a:gd name="T24" fmla="*/ 4630 w 6332"/>
              <a:gd name="T25" fmla="*/ 3065 h 8034"/>
              <a:gd name="T26" fmla="*/ 3166 w 6332"/>
              <a:gd name="T27" fmla="*/ 4529 h 8034"/>
              <a:gd name="T28" fmla="*/ 3166 w 6332"/>
              <a:gd name="T29" fmla="*/ 4529 h 8034"/>
              <a:gd name="T30" fmla="*/ 3166 w 6332"/>
              <a:gd name="T31" fmla="*/ 4529 h 8034"/>
            </a:gdLst>
            <a:ahLst/>
            <a:cxnLst/>
            <a:rect l="0" t="0" r="r" b="b"/>
            <a:pathLst>
              <a:path w="6332" h="8034">
                <a:moveTo>
                  <a:pt x="3166" y="0"/>
                </a:moveTo>
                <a:cubicBezTo>
                  <a:pt x="1418" y="0"/>
                  <a:pt x="0" y="1418"/>
                  <a:pt x="0" y="3166"/>
                </a:cubicBezTo>
                <a:cubicBezTo>
                  <a:pt x="0" y="4914"/>
                  <a:pt x="2481" y="7590"/>
                  <a:pt x="2481" y="7590"/>
                </a:cubicBezTo>
                <a:cubicBezTo>
                  <a:pt x="2859" y="8031"/>
                  <a:pt x="3478" y="8034"/>
                  <a:pt x="3853" y="7588"/>
                </a:cubicBezTo>
                <a:cubicBezTo>
                  <a:pt x="3853" y="7588"/>
                  <a:pt x="6332" y="4914"/>
                  <a:pt x="6332" y="3166"/>
                </a:cubicBezTo>
                <a:cubicBezTo>
                  <a:pt x="6332" y="1418"/>
                  <a:pt x="4914" y="0"/>
                  <a:pt x="3166" y="0"/>
                </a:cubicBezTo>
                <a:lnTo>
                  <a:pt x="3166" y="0"/>
                </a:lnTo>
                <a:lnTo>
                  <a:pt x="3166" y="0"/>
                </a:lnTo>
                <a:lnTo>
                  <a:pt x="3166" y="0"/>
                </a:lnTo>
                <a:close/>
                <a:moveTo>
                  <a:pt x="3166" y="4529"/>
                </a:moveTo>
                <a:cubicBezTo>
                  <a:pt x="2357" y="4529"/>
                  <a:pt x="1702" y="3874"/>
                  <a:pt x="1702" y="3065"/>
                </a:cubicBezTo>
                <a:cubicBezTo>
                  <a:pt x="1702" y="2256"/>
                  <a:pt x="2357" y="1600"/>
                  <a:pt x="3166" y="1600"/>
                </a:cubicBezTo>
                <a:cubicBezTo>
                  <a:pt x="3975" y="1600"/>
                  <a:pt x="4630" y="2256"/>
                  <a:pt x="4630" y="3065"/>
                </a:cubicBezTo>
                <a:cubicBezTo>
                  <a:pt x="4630" y="3874"/>
                  <a:pt x="3975" y="4529"/>
                  <a:pt x="3166" y="4529"/>
                </a:cubicBezTo>
                <a:lnTo>
                  <a:pt x="3166" y="4529"/>
                </a:lnTo>
                <a:close/>
                <a:moveTo>
                  <a:pt x="3166" y="4529"/>
                </a:moveTo>
                <a:close/>
              </a:path>
            </a:pathLst>
          </a:custGeom>
          <a:solidFill>
            <a:schemeClr val="tx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DCDD95-31E1-0EEB-BFB2-FEB7A00B6522}"/>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60A1AE2B-418F-8A8B-CF91-E047E392C125}"/>
              </a:ext>
            </a:extLst>
          </p:cNvPr>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a:extLst>
              <a:ext uri="{FF2B5EF4-FFF2-40B4-BE49-F238E27FC236}">
                <a16:creationId xmlns:a16="http://schemas.microsoft.com/office/drawing/2014/main" id="{778F31D7-97AC-D10A-3C75-FA2F76E78534}"/>
              </a:ext>
            </a:extLst>
          </p:cNvPr>
          <p:cNvSpPr txBox="1"/>
          <p:nvPr/>
        </p:nvSpPr>
        <p:spPr>
          <a:xfrm>
            <a:off x="689721"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a:extLst>
              <a:ext uri="{FF2B5EF4-FFF2-40B4-BE49-F238E27FC236}">
                <a16:creationId xmlns:a16="http://schemas.microsoft.com/office/drawing/2014/main" id="{95914A3E-4157-5EAC-024D-B6910E26210C}"/>
              </a:ext>
            </a:extLst>
          </p:cNvPr>
          <p:cNvSpPr txBox="1"/>
          <p:nvPr/>
        </p:nvSpPr>
        <p:spPr>
          <a:xfrm>
            <a:off x="251021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a:extLst>
              <a:ext uri="{FF2B5EF4-FFF2-40B4-BE49-F238E27FC236}">
                <a16:creationId xmlns:a16="http://schemas.microsoft.com/office/drawing/2014/main" id="{3512E76E-E128-2449-F40F-ACE60EC2C1CD}"/>
              </a:ext>
            </a:extLst>
          </p:cNvPr>
          <p:cNvSpPr txBox="1"/>
          <p:nvPr/>
        </p:nvSpPr>
        <p:spPr>
          <a:xfrm>
            <a:off x="803551"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a:extLst>
              <a:ext uri="{FF2B5EF4-FFF2-40B4-BE49-F238E27FC236}">
                <a16:creationId xmlns:a16="http://schemas.microsoft.com/office/drawing/2014/main" id="{B8415A78-EDDD-960E-2178-E6ECDE4E53F0}"/>
              </a:ext>
            </a:extLst>
          </p:cNvPr>
          <p:cNvSpPr txBox="1"/>
          <p:nvPr/>
        </p:nvSpPr>
        <p:spPr>
          <a:xfrm>
            <a:off x="660400"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a:extLst>
              <a:ext uri="{FF2B5EF4-FFF2-40B4-BE49-F238E27FC236}">
                <a16:creationId xmlns:a16="http://schemas.microsoft.com/office/drawing/2014/main" id="{CAA67FF4-2E4D-D89B-05A2-BF9DF0ED2C24}"/>
              </a:ext>
            </a:extLst>
          </p:cNvPr>
          <p:cNvSpPr txBox="1"/>
          <p:nvPr/>
        </p:nvSpPr>
        <p:spPr>
          <a:xfrm>
            <a:off x="878790"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phối của dữ liệu</a:t>
            </a:r>
            <a:endParaRPr kumimoji="1" lang="zh-CN" altLang="en-US"/>
          </a:p>
        </p:txBody>
      </p:sp>
      <p:sp>
        <p:nvSpPr>
          <p:cNvPr id="8" name="标题 1">
            <a:extLst>
              <a:ext uri="{FF2B5EF4-FFF2-40B4-BE49-F238E27FC236}">
                <a16:creationId xmlns:a16="http://schemas.microsoft.com/office/drawing/2014/main" id="{93F45805-F86F-916A-79AB-70FC51271453}"/>
              </a:ext>
            </a:extLst>
          </p:cNvPr>
          <p:cNvSpPr txBox="1"/>
          <p:nvPr/>
        </p:nvSpPr>
        <p:spPr>
          <a:xfrm>
            <a:off x="758816"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phối giá xe cho thấy giá xe tập trung ở mức trung bình, có ít xe giá cao.
Biểu đồ phân phối quãng đường đã đi cho thấy đa số xe đã đi quãng đường trung bình.
Biểu đồ phân phối dung tích động cơ cho thấy dung tích động cơ tăng dần qua các năm.</a:t>
            </a:r>
            <a:endParaRPr kumimoji="1" lang="zh-CN" altLang="en-US"/>
          </a:p>
        </p:txBody>
      </p:sp>
      <p:sp>
        <p:nvSpPr>
          <p:cNvPr id="9" name="标题 1">
            <a:extLst>
              <a:ext uri="{FF2B5EF4-FFF2-40B4-BE49-F238E27FC236}">
                <a16:creationId xmlns:a16="http://schemas.microsoft.com/office/drawing/2014/main" id="{B28034BF-59A5-9FC3-AF61-3C14973B2320}"/>
              </a:ext>
            </a:extLst>
          </p:cNvPr>
          <p:cNvSpPr txBox="1"/>
          <p:nvPr/>
        </p:nvSpPr>
        <p:spPr>
          <a:xfrm>
            <a:off x="1336011"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a:extLst>
              <a:ext uri="{FF2B5EF4-FFF2-40B4-BE49-F238E27FC236}">
                <a16:creationId xmlns:a16="http://schemas.microsoft.com/office/drawing/2014/main" id="{9E10206C-933F-EB62-341F-6C021B65E2D9}"/>
              </a:ext>
            </a:extLst>
          </p:cNvPr>
          <p:cNvSpPr txBox="1"/>
          <p:nvPr/>
        </p:nvSpPr>
        <p:spPr>
          <a:xfrm>
            <a:off x="1542356"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11" name="标题 1">
            <a:extLst>
              <a:ext uri="{FF2B5EF4-FFF2-40B4-BE49-F238E27FC236}">
                <a16:creationId xmlns:a16="http://schemas.microsoft.com/office/drawing/2014/main" id="{830C124A-4AFB-5E0B-C356-28B5779B6A4E}"/>
              </a:ext>
            </a:extLst>
          </p:cNvPr>
          <p:cNvSpPr txBox="1"/>
          <p:nvPr/>
        </p:nvSpPr>
        <p:spPr>
          <a:xfrm>
            <a:off x="3459610"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a:extLst>
              <a:ext uri="{FF2B5EF4-FFF2-40B4-BE49-F238E27FC236}">
                <a16:creationId xmlns:a16="http://schemas.microsoft.com/office/drawing/2014/main" id="{055C2FA4-5DE0-69CF-5A92-C73A56B93D17}"/>
              </a:ext>
            </a:extLst>
          </p:cNvPr>
          <p:cNvSpPr txBox="1"/>
          <p:nvPr/>
        </p:nvSpPr>
        <p:spPr>
          <a:xfrm>
            <a:off x="5280108"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a:extLst>
              <a:ext uri="{FF2B5EF4-FFF2-40B4-BE49-F238E27FC236}">
                <a16:creationId xmlns:a16="http://schemas.microsoft.com/office/drawing/2014/main" id="{A5B4EB58-18E9-F2D9-1A77-5045D5BA7814}"/>
              </a:ext>
            </a:extLst>
          </p:cNvPr>
          <p:cNvSpPr txBox="1"/>
          <p:nvPr/>
        </p:nvSpPr>
        <p:spPr>
          <a:xfrm>
            <a:off x="3573440"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8B0007A0-629E-FFCF-4DC6-639522878EE4}"/>
              </a:ext>
            </a:extLst>
          </p:cNvPr>
          <p:cNvSpPr txBox="1"/>
          <p:nvPr/>
        </p:nvSpPr>
        <p:spPr>
          <a:xfrm>
            <a:off x="3430289"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a:extLst>
              <a:ext uri="{FF2B5EF4-FFF2-40B4-BE49-F238E27FC236}">
                <a16:creationId xmlns:a16="http://schemas.microsoft.com/office/drawing/2014/main" id="{53E2C42B-4EF5-07E3-44E7-3C454CABCDF3}"/>
              </a:ext>
            </a:extLst>
          </p:cNvPr>
          <p:cNvSpPr txBox="1"/>
          <p:nvPr/>
        </p:nvSpPr>
        <p:spPr>
          <a:xfrm>
            <a:off x="3648679"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bố các đặc trưng</a:t>
            </a:r>
            <a:endParaRPr kumimoji="1" lang="zh-CN" altLang="en-US"/>
          </a:p>
        </p:txBody>
      </p:sp>
      <p:sp>
        <p:nvSpPr>
          <p:cNvPr id="16" name="标题 1">
            <a:extLst>
              <a:ext uri="{FF2B5EF4-FFF2-40B4-BE49-F238E27FC236}">
                <a16:creationId xmlns:a16="http://schemas.microsoft.com/office/drawing/2014/main" id="{2014F2AE-453F-4AFE-B7A5-AF19F43B06BF}"/>
              </a:ext>
            </a:extLst>
          </p:cNvPr>
          <p:cNvSpPr txBox="1"/>
          <p:nvPr/>
        </p:nvSpPr>
        <p:spPr>
          <a:xfrm>
            <a:off x="3528705"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bố loại nhiên liệu cho thấy xe chạy xăng chiếm đa số, xe chạy dầu chiếm tỷ lệ nhỏ.
Biểu đồ phân bố số chỗ ngồi cho thấy xe 5 chỗ ngồi chiếm tỷ lệ cao nhất.
Biểu đồ phân bố công suất tối đa cho thấy công suất tối đa tăng dần qua các năm.</a:t>
            </a:r>
            <a:endParaRPr kumimoji="1" lang="zh-CN" altLang="en-US"/>
          </a:p>
        </p:txBody>
      </p:sp>
      <p:sp>
        <p:nvSpPr>
          <p:cNvPr id="17" name="标题 1">
            <a:extLst>
              <a:ext uri="{FF2B5EF4-FFF2-40B4-BE49-F238E27FC236}">
                <a16:creationId xmlns:a16="http://schemas.microsoft.com/office/drawing/2014/main" id="{F2D3CF25-A204-6A69-7E8B-CE9AA5DEC7A6}"/>
              </a:ext>
            </a:extLst>
          </p:cNvPr>
          <p:cNvSpPr txBox="1"/>
          <p:nvPr/>
        </p:nvSpPr>
        <p:spPr>
          <a:xfrm>
            <a:off x="4105900"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a:extLst>
              <a:ext uri="{FF2B5EF4-FFF2-40B4-BE49-F238E27FC236}">
                <a16:creationId xmlns:a16="http://schemas.microsoft.com/office/drawing/2014/main" id="{5690576E-5E48-C733-B16C-0A5CFB89EFA4}"/>
              </a:ext>
            </a:extLst>
          </p:cNvPr>
          <p:cNvSpPr txBox="1"/>
          <p:nvPr/>
        </p:nvSpPr>
        <p:spPr>
          <a:xfrm>
            <a:off x="4312245"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02</a:t>
            </a:r>
            <a:endParaRPr kumimoji="1" lang="zh-CN" altLang="en-US"/>
          </a:p>
        </p:txBody>
      </p:sp>
      <p:sp>
        <p:nvSpPr>
          <p:cNvPr id="19" name="标题 1">
            <a:extLst>
              <a:ext uri="{FF2B5EF4-FFF2-40B4-BE49-F238E27FC236}">
                <a16:creationId xmlns:a16="http://schemas.microsoft.com/office/drawing/2014/main" id="{E7CBBD57-F9DD-5070-0B34-AB7EDEBDC5D4}"/>
              </a:ext>
            </a:extLst>
          </p:cNvPr>
          <p:cNvSpPr txBox="1"/>
          <p:nvPr/>
        </p:nvSpPr>
        <p:spPr>
          <a:xfrm>
            <a:off x="622949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a:extLst>
              <a:ext uri="{FF2B5EF4-FFF2-40B4-BE49-F238E27FC236}">
                <a16:creationId xmlns:a16="http://schemas.microsoft.com/office/drawing/2014/main" id="{5ECBAB36-19DF-1C82-2CBC-DDAA4D90F2F0}"/>
              </a:ext>
            </a:extLst>
          </p:cNvPr>
          <p:cNvSpPr txBox="1"/>
          <p:nvPr/>
        </p:nvSpPr>
        <p:spPr>
          <a:xfrm>
            <a:off x="804999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a:extLst>
              <a:ext uri="{FF2B5EF4-FFF2-40B4-BE49-F238E27FC236}">
                <a16:creationId xmlns:a16="http://schemas.microsoft.com/office/drawing/2014/main" id="{6FB3321A-284D-D807-BE53-20959D5732BA}"/>
              </a:ext>
            </a:extLst>
          </p:cNvPr>
          <p:cNvSpPr txBox="1"/>
          <p:nvPr/>
        </p:nvSpPr>
        <p:spPr>
          <a:xfrm>
            <a:off x="634332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a:extLst>
              <a:ext uri="{FF2B5EF4-FFF2-40B4-BE49-F238E27FC236}">
                <a16:creationId xmlns:a16="http://schemas.microsoft.com/office/drawing/2014/main" id="{78692361-0260-FA27-A5AD-31F6C71E1EE8}"/>
              </a:ext>
            </a:extLst>
          </p:cNvPr>
          <p:cNvSpPr txBox="1"/>
          <p:nvPr/>
        </p:nvSpPr>
        <p:spPr>
          <a:xfrm>
            <a:off x="620017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a:extLst>
              <a:ext uri="{FF2B5EF4-FFF2-40B4-BE49-F238E27FC236}">
                <a16:creationId xmlns:a16="http://schemas.microsoft.com/office/drawing/2014/main" id="{53E837F5-0E34-9DB7-B020-1EAAA6D4E042}"/>
              </a:ext>
            </a:extLst>
          </p:cNvPr>
          <p:cNvSpPr txBox="1"/>
          <p:nvPr/>
        </p:nvSpPr>
        <p:spPr>
          <a:xfrm>
            <a:off x="641856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số mẫu xe cũ theo năm sản xuất (2000–2020)</a:t>
            </a:r>
            <a:endParaRPr kumimoji="1" lang="zh-CN" altLang="en-US"/>
          </a:p>
        </p:txBody>
      </p:sp>
      <p:sp>
        <p:nvSpPr>
          <p:cNvPr id="24" name="标题 1">
            <a:extLst>
              <a:ext uri="{FF2B5EF4-FFF2-40B4-BE49-F238E27FC236}">
                <a16:creationId xmlns:a16="http://schemas.microsoft.com/office/drawing/2014/main" id="{1CC32DE2-7481-77BD-3E3A-C6D3DB7B39CB}"/>
              </a:ext>
            </a:extLst>
          </p:cNvPr>
          <p:cNvSpPr txBox="1"/>
          <p:nvPr/>
        </p:nvSpPr>
        <p:spPr>
          <a:xfrm>
            <a:off x="629859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số lượng xe cũ tăng đều qua các năm, thị trường xe cũ sôi động.</a:t>
            </a:r>
            <a:endParaRPr kumimoji="1" lang="zh-CN" altLang="en-US"/>
          </a:p>
        </p:txBody>
      </p:sp>
      <p:sp>
        <p:nvSpPr>
          <p:cNvPr id="25" name="标题 1">
            <a:extLst>
              <a:ext uri="{FF2B5EF4-FFF2-40B4-BE49-F238E27FC236}">
                <a16:creationId xmlns:a16="http://schemas.microsoft.com/office/drawing/2014/main" id="{6B701162-8493-6743-59CF-BFED349B5427}"/>
              </a:ext>
            </a:extLst>
          </p:cNvPr>
          <p:cNvSpPr txBox="1"/>
          <p:nvPr/>
        </p:nvSpPr>
        <p:spPr>
          <a:xfrm>
            <a:off x="687578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a:extLst>
              <a:ext uri="{FF2B5EF4-FFF2-40B4-BE49-F238E27FC236}">
                <a16:creationId xmlns:a16="http://schemas.microsoft.com/office/drawing/2014/main" id="{F3B7E2A7-AB4D-FADF-6C0E-6CCF79A242E9}"/>
              </a:ext>
            </a:extLst>
          </p:cNvPr>
          <p:cNvSpPr txBox="1"/>
          <p:nvPr/>
        </p:nvSpPr>
        <p:spPr>
          <a:xfrm>
            <a:off x="708213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27" name="标题 1">
            <a:extLst>
              <a:ext uri="{FF2B5EF4-FFF2-40B4-BE49-F238E27FC236}">
                <a16:creationId xmlns:a16="http://schemas.microsoft.com/office/drawing/2014/main" id="{A80B30D2-D20F-3FD8-2337-CD4480D4A58F}"/>
              </a:ext>
            </a:extLst>
          </p:cNvPr>
          <p:cNvSpPr txBox="1"/>
          <p:nvPr/>
        </p:nvSpPr>
        <p:spPr>
          <a:xfrm>
            <a:off x="899938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a:extLst>
              <a:ext uri="{FF2B5EF4-FFF2-40B4-BE49-F238E27FC236}">
                <a16:creationId xmlns:a16="http://schemas.microsoft.com/office/drawing/2014/main" id="{8C9D8ECA-3F9F-F359-6BB6-F837771878D2}"/>
              </a:ext>
            </a:extLst>
          </p:cNvPr>
          <p:cNvSpPr txBox="1"/>
          <p:nvPr/>
        </p:nvSpPr>
        <p:spPr>
          <a:xfrm>
            <a:off x="1081988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a:extLst>
              <a:ext uri="{FF2B5EF4-FFF2-40B4-BE49-F238E27FC236}">
                <a16:creationId xmlns:a16="http://schemas.microsoft.com/office/drawing/2014/main" id="{886DBA89-4FDD-07A0-F02F-FD53E984B408}"/>
              </a:ext>
            </a:extLst>
          </p:cNvPr>
          <p:cNvSpPr txBox="1"/>
          <p:nvPr/>
        </p:nvSpPr>
        <p:spPr>
          <a:xfrm>
            <a:off x="911321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a:extLst>
              <a:ext uri="{FF2B5EF4-FFF2-40B4-BE49-F238E27FC236}">
                <a16:creationId xmlns:a16="http://schemas.microsoft.com/office/drawing/2014/main" id="{D160998F-AA5A-38EE-5E76-6126EF7D8076}"/>
              </a:ext>
            </a:extLst>
          </p:cNvPr>
          <p:cNvSpPr txBox="1"/>
          <p:nvPr/>
        </p:nvSpPr>
        <p:spPr>
          <a:xfrm>
            <a:off x="897006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a:extLst>
              <a:ext uri="{FF2B5EF4-FFF2-40B4-BE49-F238E27FC236}">
                <a16:creationId xmlns:a16="http://schemas.microsoft.com/office/drawing/2014/main" id="{549F5B43-F139-3160-7EB8-B0ACFAABA75D}"/>
              </a:ext>
            </a:extLst>
          </p:cNvPr>
          <p:cNvSpPr txBox="1"/>
          <p:nvPr/>
        </p:nvSpPr>
        <p:spPr>
          <a:xfrm>
            <a:off x="918845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nhiên liệu (2000-2020)</a:t>
            </a:r>
            <a:endParaRPr kumimoji="1" lang="zh-CN" altLang="en-US"/>
          </a:p>
        </p:txBody>
      </p:sp>
      <p:sp>
        <p:nvSpPr>
          <p:cNvPr id="32" name="标题 1">
            <a:extLst>
              <a:ext uri="{FF2B5EF4-FFF2-40B4-BE49-F238E27FC236}">
                <a16:creationId xmlns:a16="http://schemas.microsoft.com/office/drawing/2014/main" id="{8244B3E1-74FC-C0A3-F042-FA6401397CAD}"/>
              </a:ext>
            </a:extLst>
          </p:cNvPr>
          <p:cNvSpPr txBox="1"/>
          <p:nvPr/>
        </p:nvSpPr>
        <p:spPr>
          <a:xfrm>
            <a:off x="906848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chạy xăng luôn chiếm tỷ lệ cao, xe chạy dầu tăng dần qua các năm.</a:t>
            </a:r>
            <a:endParaRPr kumimoji="1" lang="zh-CN" altLang="en-US"/>
          </a:p>
        </p:txBody>
      </p:sp>
      <p:sp>
        <p:nvSpPr>
          <p:cNvPr id="33" name="标题 1">
            <a:extLst>
              <a:ext uri="{FF2B5EF4-FFF2-40B4-BE49-F238E27FC236}">
                <a16:creationId xmlns:a16="http://schemas.microsoft.com/office/drawing/2014/main" id="{5327BE17-1919-4199-1BEA-B34FBF4362BC}"/>
              </a:ext>
            </a:extLst>
          </p:cNvPr>
          <p:cNvSpPr txBox="1"/>
          <p:nvPr/>
        </p:nvSpPr>
        <p:spPr>
          <a:xfrm>
            <a:off x="964567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a:extLst>
              <a:ext uri="{FF2B5EF4-FFF2-40B4-BE49-F238E27FC236}">
                <a16:creationId xmlns:a16="http://schemas.microsoft.com/office/drawing/2014/main" id="{CA98960B-97D9-A01E-2FAD-CB066C177A6B}"/>
              </a:ext>
            </a:extLst>
          </p:cNvPr>
          <p:cNvSpPr txBox="1"/>
          <p:nvPr/>
        </p:nvSpPr>
        <p:spPr>
          <a:xfrm>
            <a:off x="985202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04</a:t>
            </a:r>
            <a:endParaRPr kumimoji="1" lang="zh-CN" altLang="en-US"/>
          </a:p>
        </p:txBody>
      </p:sp>
      <p:sp>
        <p:nvSpPr>
          <p:cNvPr id="35" name="标题 1">
            <a:extLst>
              <a:ext uri="{FF2B5EF4-FFF2-40B4-BE49-F238E27FC236}">
                <a16:creationId xmlns:a16="http://schemas.microsoft.com/office/drawing/2014/main" id="{C52E2649-564D-8B76-1B03-F6F3A2C09C69}"/>
              </a:ext>
            </a:extLst>
          </p:cNvPr>
          <p:cNvSpPr txBox="1"/>
          <p:nvPr/>
        </p:nvSpPr>
        <p:spPr>
          <a:xfrm>
            <a:off x="689721"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a:extLst>
              <a:ext uri="{FF2B5EF4-FFF2-40B4-BE49-F238E27FC236}">
                <a16:creationId xmlns:a16="http://schemas.microsoft.com/office/drawing/2014/main" id="{948A282A-3869-2E6C-B9CC-F13F4FE706AB}"/>
              </a:ext>
            </a:extLst>
          </p:cNvPr>
          <p:cNvSpPr txBox="1"/>
          <p:nvPr/>
        </p:nvSpPr>
        <p:spPr>
          <a:xfrm>
            <a:off x="251021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a:extLst>
              <a:ext uri="{FF2B5EF4-FFF2-40B4-BE49-F238E27FC236}">
                <a16:creationId xmlns:a16="http://schemas.microsoft.com/office/drawing/2014/main" id="{D61F3999-878B-69D2-F9A0-5D64DE6CC0EB}"/>
              </a:ext>
            </a:extLst>
          </p:cNvPr>
          <p:cNvSpPr txBox="1"/>
          <p:nvPr/>
        </p:nvSpPr>
        <p:spPr>
          <a:xfrm>
            <a:off x="803551"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8" name="标题 1">
            <a:extLst>
              <a:ext uri="{FF2B5EF4-FFF2-40B4-BE49-F238E27FC236}">
                <a16:creationId xmlns:a16="http://schemas.microsoft.com/office/drawing/2014/main" id="{B4B163EB-D4D6-E808-2DD1-B977561AC87F}"/>
              </a:ext>
            </a:extLst>
          </p:cNvPr>
          <p:cNvSpPr txBox="1"/>
          <p:nvPr/>
        </p:nvSpPr>
        <p:spPr>
          <a:xfrm>
            <a:off x="660400"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9" name="标题 1">
            <a:extLst>
              <a:ext uri="{FF2B5EF4-FFF2-40B4-BE49-F238E27FC236}">
                <a16:creationId xmlns:a16="http://schemas.microsoft.com/office/drawing/2014/main" id="{E3E9292E-338A-D497-0268-5317AB1327F6}"/>
              </a:ext>
            </a:extLst>
          </p:cNvPr>
          <p:cNvSpPr txBox="1"/>
          <p:nvPr/>
        </p:nvSpPr>
        <p:spPr>
          <a:xfrm>
            <a:off x="878790"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hộp số (2000–2020)</a:t>
            </a:r>
            <a:endParaRPr kumimoji="1" lang="zh-CN" altLang="en-US"/>
          </a:p>
        </p:txBody>
      </p:sp>
      <p:sp>
        <p:nvSpPr>
          <p:cNvPr id="40" name="标题 1">
            <a:extLst>
              <a:ext uri="{FF2B5EF4-FFF2-40B4-BE49-F238E27FC236}">
                <a16:creationId xmlns:a16="http://schemas.microsoft.com/office/drawing/2014/main" id="{F6252CCF-5CA8-F8F8-C07D-F0AAF0F75518}"/>
              </a:ext>
            </a:extLst>
          </p:cNvPr>
          <p:cNvSpPr txBox="1"/>
          <p:nvPr/>
        </p:nvSpPr>
        <p:spPr>
          <a:xfrm>
            <a:off x="758816"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số tự động chiếm tỷ lệ cao, xe số sàn giảm dần qua các năm.</a:t>
            </a:r>
            <a:endParaRPr kumimoji="1" lang="zh-CN" altLang="en-US"/>
          </a:p>
        </p:txBody>
      </p:sp>
      <p:sp>
        <p:nvSpPr>
          <p:cNvPr id="41" name="标题 1">
            <a:extLst>
              <a:ext uri="{FF2B5EF4-FFF2-40B4-BE49-F238E27FC236}">
                <a16:creationId xmlns:a16="http://schemas.microsoft.com/office/drawing/2014/main" id="{0772DC49-4FDC-96F9-FF9C-EFD53442DCBF}"/>
              </a:ext>
            </a:extLst>
          </p:cNvPr>
          <p:cNvSpPr txBox="1"/>
          <p:nvPr/>
        </p:nvSpPr>
        <p:spPr>
          <a:xfrm>
            <a:off x="1336011"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a:extLst>
              <a:ext uri="{FF2B5EF4-FFF2-40B4-BE49-F238E27FC236}">
                <a16:creationId xmlns:a16="http://schemas.microsoft.com/office/drawing/2014/main" id="{316A8947-E1C4-D17F-C7DF-38FD9C8C736D}"/>
              </a:ext>
            </a:extLst>
          </p:cNvPr>
          <p:cNvSpPr txBox="1"/>
          <p:nvPr/>
        </p:nvSpPr>
        <p:spPr>
          <a:xfrm>
            <a:off x="1542356"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43" name="标题 1">
            <a:extLst>
              <a:ext uri="{FF2B5EF4-FFF2-40B4-BE49-F238E27FC236}">
                <a16:creationId xmlns:a16="http://schemas.microsoft.com/office/drawing/2014/main" id="{77F85666-F227-6AD0-6084-C0156B4EA6C2}"/>
              </a:ext>
            </a:extLst>
          </p:cNvPr>
          <p:cNvSpPr txBox="1"/>
          <p:nvPr/>
        </p:nvSpPr>
        <p:spPr>
          <a:xfrm>
            <a:off x="3459610"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a:extLst>
              <a:ext uri="{FF2B5EF4-FFF2-40B4-BE49-F238E27FC236}">
                <a16:creationId xmlns:a16="http://schemas.microsoft.com/office/drawing/2014/main" id="{513B774D-C951-3805-6D96-6993AA7C3610}"/>
              </a:ext>
            </a:extLst>
          </p:cNvPr>
          <p:cNvSpPr txBox="1"/>
          <p:nvPr/>
        </p:nvSpPr>
        <p:spPr>
          <a:xfrm>
            <a:off x="5280108"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a:extLst>
              <a:ext uri="{FF2B5EF4-FFF2-40B4-BE49-F238E27FC236}">
                <a16:creationId xmlns:a16="http://schemas.microsoft.com/office/drawing/2014/main" id="{7064B015-DD34-CD23-A19F-1AD703BCC810}"/>
              </a:ext>
            </a:extLst>
          </p:cNvPr>
          <p:cNvSpPr txBox="1"/>
          <p:nvPr/>
        </p:nvSpPr>
        <p:spPr>
          <a:xfrm>
            <a:off x="3573440" y="382502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6" name="标题 1">
            <a:extLst>
              <a:ext uri="{FF2B5EF4-FFF2-40B4-BE49-F238E27FC236}">
                <a16:creationId xmlns:a16="http://schemas.microsoft.com/office/drawing/2014/main" id="{F4AAE141-FC74-25FE-AB64-C6E92943EEEB}"/>
              </a:ext>
            </a:extLst>
          </p:cNvPr>
          <p:cNvSpPr txBox="1"/>
          <p:nvPr/>
        </p:nvSpPr>
        <p:spPr>
          <a:xfrm>
            <a:off x="3430289"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7" name="标题 1">
            <a:extLst>
              <a:ext uri="{FF2B5EF4-FFF2-40B4-BE49-F238E27FC236}">
                <a16:creationId xmlns:a16="http://schemas.microsoft.com/office/drawing/2014/main" id="{5298C402-922F-3A9F-E20F-4CD4EA1C5FAF}"/>
              </a:ext>
            </a:extLst>
          </p:cNvPr>
          <p:cNvSpPr txBox="1"/>
          <p:nvPr/>
        </p:nvSpPr>
        <p:spPr>
          <a:xfrm>
            <a:off x="3648679"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số đời chủ sở hữu (2000–2020)</a:t>
            </a:r>
            <a:endParaRPr kumimoji="1" lang="zh-CN" altLang="en-US"/>
          </a:p>
        </p:txBody>
      </p:sp>
      <p:sp>
        <p:nvSpPr>
          <p:cNvPr id="48" name="标题 1">
            <a:extLst>
              <a:ext uri="{FF2B5EF4-FFF2-40B4-BE49-F238E27FC236}">
                <a16:creationId xmlns:a16="http://schemas.microsoft.com/office/drawing/2014/main" id="{F5FFB3AF-3686-863D-816E-0B55555DFF03}"/>
              </a:ext>
            </a:extLst>
          </p:cNvPr>
          <p:cNvSpPr txBox="1"/>
          <p:nvPr/>
        </p:nvSpPr>
        <p:spPr>
          <a:xfrm>
            <a:off x="3528705"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có 1 chủ sở hữu chiếm tỷ lệ cao, xe có nhiều chủ sở hữu giảm dần.</a:t>
            </a:r>
            <a:endParaRPr kumimoji="1" lang="zh-CN" altLang="en-US"/>
          </a:p>
        </p:txBody>
      </p:sp>
      <p:sp>
        <p:nvSpPr>
          <p:cNvPr id="49" name="标题 1">
            <a:extLst>
              <a:ext uri="{FF2B5EF4-FFF2-40B4-BE49-F238E27FC236}">
                <a16:creationId xmlns:a16="http://schemas.microsoft.com/office/drawing/2014/main" id="{1FFC67F1-30FC-8FA4-3E4A-065D9E85FBC6}"/>
              </a:ext>
            </a:extLst>
          </p:cNvPr>
          <p:cNvSpPr txBox="1"/>
          <p:nvPr/>
        </p:nvSpPr>
        <p:spPr>
          <a:xfrm>
            <a:off x="4105900"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a:extLst>
              <a:ext uri="{FF2B5EF4-FFF2-40B4-BE49-F238E27FC236}">
                <a16:creationId xmlns:a16="http://schemas.microsoft.com/office/drawing/2014/main" id="{D0565C1B-8641-71E1-3581-770181780C45}"/>
              </a:ext>
            </a:extLst>
          </p:cNvPr>
          <p:cNvSpPr txBox="1"/>
          <p:nvPr/>
        </p:nvSpPr>
        <p:spPr>
          <a:xfrm>
            <a:off x="4312245"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06</a:t>
            </a:r>
            <a:endParaRPr kumimoji="1" lang="zh-CN" altLang="en-US"/>
          </a:p>
        </p:txBody>
      </p:sp>
      <p:sp>
        <p:nvSpPr>
          <p:cNvPr id="51" name="标题 1">
            <a:extLst>
              <a:ext uri="{FF2B5EF4-FFF2-40B4-BE49-F238E27FC236}">
                <a16:creationId xmlns:a16="http://schemas.microsoft.com/office/drawing/2014/main" id="{9F97775F-221C-1D74-C520-143C410B0616}"/>
              </a:ext>
            </a:extLst>
          </p:cNvPr>
          <p:cNvSpPr txBox="1"/>
          <p:nvPr/>
        </p:nvSpPr>
        <p:spPr>
          <a:xfrm>
            <a:off x="622949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a:extLst>
              <a:ext uri="{FF2B5EF4-FFF2-40B4-BE49-F238E27FC236}">
                <a16:creationId xmlns:a16="http://schemas.microsoft.com/office/drawing/2014/main" id="{38342CA1-4976-FC20-38F6-B1B6C87AEB86}"/>
              </a:ext>
            </a:extLst>
          </p:cNvPr>
          <p:cNvSpPr txBox="1"/>
          <p:nvPr/>
        </p:nvSpPr>
        <p:spPr>
          <a:xfrm>
            <a:off x="804999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a:extLst>
              <a:ext uri="{FF2B5EF4-FFF2-40B4-BE49-F238E27FC236}">
                <a16:creationId xmlns:a16="http://schemas.microsoft.com/office/drawing/2014/main" id="{39704ACE-E2AD-9D20-4A42-D6A8610CB3E7}"/>
              </a:ext>
            </a:extLst>
          </p:cNvPr>
          <p:cNvSpPr txBox="1"/>
          <p:nvPr/>
        </p:nvSpPr>
        <p:spPr>
          <a:xfrm>
            <a:off x="634332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4" name="标题 1">
            <a:extLst>
              <a:ext uri="{FF2B5EF4-FFF2-40B4-BE49-F238E27FC236}">
                <a16:creationId xmlns:a16="http://schemas.microsoft.com/office/drawing/2014/main" id="{2D988A92-840D-A001-8DDB-3DD6BBEA8E94}"/>
              </a:ext>
            </a:extLst>
          </p:cNvPr>
          <p:cNvSpPr txBox="1"/>
          <p:nvPr/>
        </p:nvSpPr>
        <p:spPr>
          <a:xfrm>
            <a:off x="620017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5" name="标题 1">
            <a:extLst>
              <a:ext uri="{FF2B5EF4-FFF2-40B4-BE49-F238E27FC236}">
                <a16:creationId xmlns:a16="http://schemas.microsoft.com/office/drawing/2014/main" id="{B72DD7DB-14B3-9C6A-887F-20C74D730CB4}"/>
              </a:ext>
            </a:extLst>
          </p:cNvPr>
          <p:cNvSpPr txBox="1"/>
          <p:nvPr/>
        </p:nvSpPr>
        <p:spPr>
          <a:xfrm>
            <a:off x="641856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889">
                <a:ln w="12700">
                  <a:noFill/>
                </a:ln>
                <a:solidFill>
                  <a:srgbClr val="FFFFFF">
                    <a:alpha val="100000"/>
                  </a:srgbClr>
                </a:solidFill>
                <a:latin typeface="Source Han Sans CN Bold"/>
                <a:ea typeface="Source Han Sans CN Bold"/>
                <a:cs typeface="Source Han Sans CN Bold"/>
              </a:rPr>
              <a:t>Biểu đồ thống kê số lượng xe của các hãng phổ biến theo năm sản xuất</a:t>
            </a:r>
            <a:endParaRPr kumimoji="1" lang="zh-CN" altLang="en-US"/>
          </a:p>
        </p:txBody>
      </p:sp>
      <p:sp>
        <p:nvSpPr>
          <p:cNvPr id="56" name="标题 1">
            <a:extLst>
              <a:ext uri="{FF2B5EF4-FFF2-40B4-BE49-F238E27FC236}">
                <a16:creationId xmlns:a16="http://schemas.microsoft.com/office/drawing/2014/main" id="{9BDCE3A9-0D3F-B516-3C1D-10A1B82E1AF9}"/>
              </a:ext>
            </a:extLst>
          </p:cNvPr>
          <p:cNvSpPr txBox="1"/>
          <p:nvPr/>
        </p:nvSpPr>
        <p:spPr>
          <a:xfrm>
            <a:off x="629859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hãng Maruti Suzuki luôn dẫn đầu, hãng Hyundai tăng dần qua các năm.</a:t>
            </a:r>
            <a:endParaRPr kumimoji="1" lang="zh-CN" altLang="en-US"/>
          </a:p>
        </p:txBody>
      </p:sp>
      <p:sp>
        <p:nvSpPr>
          <p:cNvPr id="57" name="标题 1">
            <a:extLst>
              <a:ext uri="{FF2B5EF4-FFF2-40B4-BE49-F238E27FC236}">
                <a16:creationId xmlns:a16="http://schemas.microsoft.com/office/drawing/2014/main" id="{7C5A5D20-37BA-77B1-9022-D2614B9ED259}"/>
              </a:ext>
            </a:extLst>
          </p:cNvPr>
          <p:cNvSpPr txBox="1"/>
          <p:nvPr/>
        </p:nvSpPr>
        <p:spPr>
          <a:xfrm>
            <a:off x="687578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a:extLst>
              <a:ext uri="{FF2B5EF4-FFF2-40B4-BE49-F238E27FC236}">
                <a16:creationId xmlns:a16="http://schemas.microsoft.com/office/drawing/2014/main" id="{11393E4C-F1EA-0B7C-F0AF-A0408D3E5E29}"/>
              </a:ext>
            </a:extLst>
          </p:cNvPr>
          <p:cNvSpPr txBox="1"/>
          <p:nvPr/>
        </p:nvSpPr>
        <p:spPr>
          <a:xfrm>
            <a:off x="708213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07</a:t>
            </a:r>
            <a:endParaRPr kumimoji="1" lang="zh-CN" altLang="en-US"/>
          </a:p>
        </p:txBody>
      </p:sp>
      <p:sp>
        <p:nvSpPr>
          <p:cNvPr id="59" name="标题 1">
            <a:extLst>
              <a:ext uri="{FF2B5EF4-FFF2-40B4-BE49-F238E27FC236}">
                <a16:creationId xmlns:a16="http://schemas.microsoft.com/office/drawing/2014/main" id="{262629B2-D6C8-98D3-2219-E68220472900}"/>
              </a:ext>
            </a:extLst>
          </p:cNvPr>
          <p:cNvSpPr txBox="1"/>
          <p:nvPr/>
        </p:nvSpPr>
        <p:spPr>
          <a:xfrm>
            <a:off x="899938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a:extLst>
              <a:ext uri="{FF2B5EF4-FFF2-40B4-BE49-F238E27FC236}">
                <a16:creationId xmlns:a16="http://schemas.microsoft.com/office/drawing/2014/main" id="{8C441B58-5902-F38C-A844-9345480B3D96}"/>
              </a:ext>
            </a:extLst>
          </p:cNvPr>
          <p:cNvSpPr txBox="1"/>
          <p:nvPr/>
        </p:nvSpPr>
        <p:spPr>
          <a:xfrm>
            <a:off x="1081988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a:extLst>
              <a:ext uri="{FF2B5EF4-FFF2-40B4-BE49-F238E27FC236}">
                <a16:creationId xmlns:a16="http://schemas.microsoft.com/office/drawing/2014/main" id="{0642B555-FF6C-6AD9-8B1E-62B57CF3D1A7}"/>
              </a:ext>
            </a:extLst>
          </p:cNvPr>
          <p:cNvSpPr txBox="1"/>
          <p:nvPr/>
        </p:nvSpPr>
        <p:spPr>
          <a:xfrm>
            <a:off x="911321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a:extLst>
              <a:ext uri="{FF2B5EF4-FFF2-40B4-BE49-F238E27FC236}">
                <a16:creationId xmlns:a16="http://schemas.microsoft.com/office/drawing/2014/main" id="{163021D1-8504-2F47-4C8A-755FF848BF17}"/>
              </a:ext>
            </a:extLst>
          </p:cNvPr>
          <p:cNvSpPr txBox="1"/>
          <p:nvPr/>
        </p:nvSpPr>
        <p:spPr>
          <a:xfrm>
            <a:off x="897006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a:extLst>
              <a:ext uri="{FF2B5EF4-FFF2-40B4-BE49-F238E27FC236}">
                <a16:creationId xmlns:a16="http://schemas.microsoft.com/office/drawing/2014/main" id="{87F14D55-A9F5-1ACF-FE7E-350835BE0F2D}"/>
              </a:ext>
            </a:extLst>
          </p:cNvPr>
          <p:cNvSpPr txBox="1"/>
          <p:nvPr/>
        </p:nvSpPr>
        <p:spPr>
          <a:xfrm>
            <a:off x="918845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tích giá bán theo năm (2000–2020)</a:t>
            </a:r>
            <a:endParaRPr kumimoji="1" lang="zh-CN" altLang="en-US"/>
          </a:p>
        </p:txBody>
      </p:sp>
      <p:sp>
        <p:nvSpPr>
          <p:cNvPr id="64" name="标题 1">
            <a:extLst>
              <a:ext uri="{FF2B5EF4-FFF2-40B4-BE49-F238E27FC236}">
                <a16:creationId xmlns:a16="http://schemas.microsoft.com/office/drawing/2014/main" id="{00BFCDDC-E9E3-B5DE-DF3F-693000CDB3D5}"/>
              </a:ext>
            </a:extLst>
          </p:cNvPr>
          <p:cNvSpPr txBox="1"/>
          <p:nvPr/>
        </p:nvSpPr>
        <p:spPr>
          <a:xfrm>
            <a:off x="906848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giá xe tăng dần qua các năm, thị trường xe có xu hướng cao cấp hóa.</a:t>
            </a:r>
            <a:endParaRPr kumimoji="1" lang="zh-CN" altLang="en-US"/>
          </a:p>
        </p:txBody>
      </p:sp>
      <p:sp>
        <p:nvSpPr>
          <p:cNvPr id="65" name="标题 1">
            <a:extLst>
              <a:ext uri="{FF2B5EF4-FFF2-40B4-BE49-F238E27FC236}">
                <a16:creationId xmlns:a16="http://schemas.microsoft.com/office/drawing/2014/main" id="{9C1EAEF4-7F6D-50A8-728A-23D87D29A681}"/>
              </a:ext>
            </a:extLst>
          </p:cNvPr>
          <p:cNvSpPr txBox="1"/>
          <p:nvPr/>
        </p:nvSpPr>
        <p:spPr>
          <a:xfrm>
            <a:off x="964567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6" name="标题 1">
            <a:extLst>
              <a:ext uri="{FF2B5EF4-FFF2-40B4-BE49-F238E27FC236}">
                <a16:creationId xmlns:a16="http://schemas.microsoft.com/office/drawing/2014/main" id="{C0B35B1D-566E-9248-FA69-A66E152FB7AB}"/>
              </a:ext>
            </a:extLst>
          </p:cNvPr>
          <p:cNvSpPr txBox="1"/>
          <p:nvPr/>
        </p:nvSpPr>
        <p:spPr>
          <a:xfrm>
            <a:off x="985202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08</a:t>
            </a:r>
            <a:endParaRPr kumimoji="1" lang="zh-CN" altLang="en-US"/>
          </a:p>
        </p:txBody>
      </p:sp>
      <p:sp>
        <p:nvSpPr>
          <p:cNvPr id="67" name="标题 1">
            <a:extLst>
              <a:ext uri="{FF2B5EF4-FFF2-40B4-BE49-F238E27FC236}">
                <a16:creationId xmlns:a16="http://schemas.microsoft.com/office/drawing/2014/main" id="{E927E41F-31B5-F856-DA6A-F4BC183764C2}"/>
              </a:ext>
            </a:extLst>
          </p:cNvPr>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Phân tích và khám phá dữ liệu</a:t>
            </a:r>
            <a:endParaRPr kumimoji="1" lang="zh-CN" altLang="en-US"/>
          </a:p>
        </p:txBody>
      </p:sp>
    </p:spTree>
    <p:extLst>
      <p:ext uri="{BB962C8B-B14F-4D97-AF65-F5344CB8AC3E}">
        <p14:creationId xmlns:p14="http://schemas.microsoft.com/office/powerpoint/2010/main" val="2052079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251DB19-4A75-2BE1-9898-D90645E8FEB0}"/>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0D4A068-6D46-4D48-4FDD-2432BD765A38}"/>
              </a:ext>
            </a:extLst>
          </p:cNvPr>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a:extLst>
              <a:ext uri="{FF2B5EF4-FFF2-40B4-BE49-F238E27FC236}">
                <a16:creationId xmlns:a16="http://schemas.microsoft.com/office/drawing/2014/main" id="{622D2E98-486A-240C-D5BA-32653513D01B}"/>
              </a:ext>
            </a:extLst>
          </p:cNvPr>
          <p:cNvSpPr txBox="1"/>
          <p:nvPr/>
        </p:nvSpPr>
        <p:spPr>
          <a:xfrm>
            <a:off x="689721"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a:extLst>
              <a:ext uri="{FF2B5EF4-FFF2-40B4-BE49-F238E27FC236}">
                <a16:creationId xmlns:a16="http://schemas.microsoft.com/office/drawing/2014/main" id="{608A721A-B872-DCFD-B53B-7A0143BE1818}"/>
              </a:ext>
            </a:extLst>
          </p:cNvPr>
          <p:cNvSpPr txBox="1"/>
          <p:nvPr/>
        </p:nvSpPr>
        <p:spPr>
          <a:xfrm>
            <a:off x="251021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a:extLst>
              <a:ext uri="{FF2B5EF4-FFF2-40B4-BE49-F238E27FC236}">
                <a16:creationId xmlns:a16="http://schemas.microsoft.com/office/drawing/2014/main" id="{01E1F5BE-4258-B8C0-0BFF-F4E791FC23B2}"/>
              </a:ext>
            </a:extLst>
          </p:cNvPr>
          <p:cNvSpPr txBox="1"/>
          <p:nvPr/>
        </p:nvSpPr>
        <p:spPr>
          <a:xfrm>
            <a:off x="803551"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a:extLst>
              <a:ext uri="{FF2B5EF4-FFF2-40B4-BE49-F238E27FC236}">
                <a16:creationId xmlns:a16="http://schemas.microsoft.com/office/drawing/2014/main" id="{BA97F680-2F5D-E1C2-0429-24DF9B034C30}"/>
              </a:ext>
            </a:extLst>
          </p:cNvPr>
          <p:cNvSpPr txBox="1"/>
          <p:nvPr/>
        </p:nvSpPr>
        <p:spPr>
          <a:xfrm>
            <a:off x="660400"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a:extLst>
              <a:ext uri="{FF2B5EF4-FFF2-40B4-BE49-F238E27FC236}">
                <a16:creationId xmlns:a16="http://schemas.microsoft.com/office/drawing/2014/main" id="{9CCA5C3F-E468-9468-0162-3BBB5D7A3DE1}"/>
              </a:ext>
            </a:extLst>
          </p:cNvPr>
          <p:cNvSpPr txBox="1"/>
          <p:nvPr/>
        </p:nvSpPr>
        <p:spPr>
          <a:xfrm>
            <a:off x="878790"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phối của dữ liệu</a:t>
            </a:r>
            <a:endParaRPr kumimoji="1" lang="zh-CN" altLang="en-US"/>
          </a:p>
        </p:txBody>
      </p:sp>
      <p:sp>
        <p:nvSpPr>
          <p:cNvPr id="8" name="标题 1">
            <a:extLst>
              <a:ext uri="{FF2B5EF4-FFF2-40B4-BE49-F238E27FC236}">
                <a16:creationId xmlns:a16="http://schemas.microsoft.com/office/drawing/2014/main" id="{9EF3691F-CAF6-BF52-F3E1-CE683377CD8F}"/>
              </a:ext>
            </a:extLst>
          </p:cNvPr>
          <p:cNvSpPr txBox="1"/>
          <p:nvPr/>
        </p:nvSpPr>
        <p:spPr>
          <a:xfrm>
            <a:off x="758816"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phối giá xe cho thấy giá xe tập trung ở mức trung bình, có ít xe giá cao.
Biểu đồ phân phối quãng đường đã đi cho thấy đa số xe đã đi quãng đường trung bình.
Biểu đồ phân phối dung tích động cơ cho thấy dung tích động cơ tăng dần qua các năm.</a:t>
            </a:r>
            <a:endParaRPr kumimoji="1" lang="zh-CN" altLang="en-US"/>
          </a:p>
        </p:txBody>
      </p:sp>
      <p:sp>
        <p:nvSpPr>
          <p:cNvPr id="9" name="标题 1">
            <a:extLst>
              <a:ext uri="{FF2B5EF4-FFF2-40B4-BE49-F238E27FC236}">
                <a16:creationId xmlns:a16="http://schemas.microsoft.com/office/drawing/2014/main" id="{BAAA129A-7D71-E0A9-FFF7-402BDDC62511}"/>
              </a:ext>
            </a:extLst>
          </p:cNvPr>
          <p:cNvSpPr txBox="1"/>
          <p:nvPr/>
        </p:nvSpPr>
        <p:spPr>
          <a:xfrm>
            <a:off x="1336011"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a:extLst>
              <a:ext uri="{FF2B5EF4-FFF2-40B4-BE49-F238E27FC236}">
                <a16:creationId xmlns:a16="http://schemas.microsoft.com/office/drawing/2014/main" id="{2BEF211A-120C-A3A2-B617-FB0CD5EE273D}"/>
              </a:ext>
            </a:extLst>
          </p:cNvPr>
          <p:cNvSpPr txBox="1"/>
          <p:nvPr/>
        </p:nvSpPr>
        <p:spPr>
          <a:xfrm>
            <a:off x="1542356"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11" name="标题 1">
            <a:extLst>
              <a:ext uri="{FF2B5EF4-FFF2-40B4-BE49-F238E27FC236}">
                <a16:creationId xmlns:a16="http://schemas.microsoft.com/office/drawing/2014/main" id="{352F7FE1-2F82-789B-79F1-FF794AFBDDC4}"/>
              </a:ext>
            </a:extLst>
          </p:cNvPr>
          <p:cNvSpPr txBox="1"/>
          <p:nvPr/>
        </p:nvSpPr>
        <p:spPr>
          <a:xfrm>
            <a:off x="3459610"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a:extLst>
              <a:ext uri="{FF2B5EF4-FFF2-40B4-BE49-F238E27FC236}">
                <a16:creationId xmlns:a16="http://schemas.microsoft.com/office/drawing/2014/main" id="{D8BAC954-E98C-8967-74BA-7293854418A4}"/>
              </a:ext>
            </a:extLst>
          </p:cNvPr>
          <p:cNvSpPr txBox="1"/>
          <p:nvPr/>
        </p:nvSpPr>
        <p:spPr>
          <a:xfrm>
            <a:off x="5280108"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a:extLst>
              <a:ext uri="{FF2B5EF4-FFF2-40B4-BE49-F238E27FC236}">
                <a16:creationId xmlns:a16="http://schemas.microsoft.com/office/drawing/2014/main" id="{564E7621-F747-A830-CB86-8186D4BAA22D}"/>
              </a:ext>
            </a:extLst>
          </p:cNvPr>
          <p:cNvSpPr txBox="1"/>
          <p:nvPr/>
        </p:nvSpPr>
        <p:spPr>
          <a:xfrm>
            <a:off x="3573440"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50197A8B-647D-3909-F17D-77FAF6A72F3D}"/>
              </a:ext>
            </a:extLst>
          </p:cNvPr>
          <p:cNvSpPr txBox="1"/>
          <p:nvPr/>
        </p:nvSpPr>
        <p:spPr>
          <a:xfrm>
            <a:off x="3430289"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a:extLst>
              <a:ext uri="{FF2B5EF4-FFF2-40B4-BE49-F238E27FC236}">
                <a16:creationId xmlns:a16="http://schemas.microsoft.com/office/drawing/2014/main" id="{5BA6546F-9001-00A6-1E3B-F185B48EC3A2}"/>
              </a:ext>
            </a:extLst>
          </p:cNvPr>
          <p:cNvSpPr txBox="1"/>
          <p:nvPr/>
        </p:nvSpPr>
        <p:spPr>
          <a:xfrm>
            <a:off x="3648679"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bố các đặc trưng</a:t>
            </a:r>
            <a:endParaRPr kumimoji="1" lang="zh-CN" altLang="en-US"/>
          </a:p>
        </p:txBody>
      </p:sp>
      <p:sp>
        <p:nvSpPr>
          <p:cNvPr id="16" name="标题 1">
            <a:extLst>
              <a:ext uri="{FF2B5EF4-FFF2-40B4-BE49-F238E27FC236}">
                <a16:creationId xmlns:a16="http://schemas.microsoft.com/office/drawing/2014/main" id="{36F45E12-BBDF-C04A-4BF9-AF00F6951A46}"/>
              </a:ext>
            </a:extLst>
          </p:cNvPr>
          <p:cNvSpPr txBox="1"/>
          <p:nvPr/>
        </p:nvSpPr>
        <p:spPr>
          <a:xfrm>
            <a:off x="3528705"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bố loại nhiên liệu cho thấy xe chạy xăng chiếm đa số, xe chạy dầu chiếm tỷ lệ nhỏ.
Biểu đồ phân bố số chỗ ngồi cho thấy xe 5 chỗ ngồi chiếm tỷ lệ cao nhất.
Biểu đồ phân bố công suất tối đa cho thấy công suất tối đa tăng dần qua các năm.</a:t>
            </a:r>
            <a:endParaRPr kumimoji="1" lang="zh-CN" altLang="en-US"/>
          </a:p>
        </p:txBody>
      </p:sp>
      <p:sp>
        <p:nvSpPr>
          <p:cNvPr id="17" name="标题 1">
            <a:extLst>
              <a:ext uri="{FF2B5EF4-FFF2-40B4-BE49-F238E27FC236}">
                <a16:creationId xmlns:a16="http://schemas.microsoft.com/office/drawing/2014/main" id="{CC2A12B8-77BA-D37C-1906-6EA0CD8707B8}"/>
              </a:ext>
            </a:extLst>
          </p:cNvPr>
          <p:cNvSpPr txBox="1"/>
          <p:nvPr/>
        </p:nvSpPr>
        <p:spPr>
          <a:xfrm>
            <a:off x="4105900"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a:extLst>
              <a:ext uri="{FF2B5EF4-FFF2-40B4-BE49-F238E27FC236}">
                <a16:creationId xmlns:a16="http://schemas.microsoft.com/office/drawing/2014/main" id="{37186AC2-BA36-A6E6-AE3D-4F720D1ED536}"/>
              </a:ext>
            </a:extLst>
          </p:cNvPr>
          <p:cNvSpPr txBox="1"/>
          <p:nvPr/>
        </p:nvSpPr>
        <p:spPr>
          <a:xfrm>
            <a:off x="4312245"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02</a:t>
            </a:r>
            <a:endParaRPr kumimoji="1" lang="zh-CN" altLang="en-US"/>
          </a:p>
        </p:txBody>
      </p:sp>
      <p:sp>
        <p:nvSpPr>
          <p:cNvPr id="19" name="标题 1">
            <a:extLst>
              <a:ext uri="{FF2B5EF4-FFF2-40B4-BE49-F238E27FC236}">
                <a16:creationId xmlns:a16="http://schemas.microsoft.com/office/drawing/2014/main" id="{044F4514-5CA8-BA8A-6BE8-671EBAE2FA4F}"/>
              </a:ext>
            </a:extLst>
          </p:cNvPr>
          <p:cNvSpPr txBox="1"/>
          <p:nvPr/>
        </p:nvSpPr>
        <p:spPr>
          <a:xfrm>
            <a:off x="622949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a:extLst>
              <a:ext uri="{FF2B5EF4-FFF2-40B4-BE49-F238E27FC236}">
                <a16:creationId xmlns:a16="http://schemas.microsoft.com/office/drawing/2014/main" id="{EFE57DE8-88F6-2C2C-9D8D-D9BB91422123}"/>
              </a:ext>
            </a:extLst>
          </p:cNvPr>
          <p:cNvSpPr txBox="1"/>
          <p:nvPr/>
        </p:nvSpPr>
        <p:spPr>
          <a:xfrm>
            <a:off x="804999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a:extLst>
              <a:ext uri="{FF2B5EF4-FFF2-40B4-BE49-F238E27FC236}">
                <a16:creationId xmlns:a16="http://schemas.microsoft.com/office/drawing/2014/main" id="{7E69BB16-3601-D47F-6338-46A195E72195}"/>
              </a:ext>
            </a:extLst>
          </p:cNvPr>
          <p:cNvSpPr txBox="1"/>
          <p:nvPr/>
        </p:nvSpPr>
        <p:spPr>
          <a:xfrm>
            <a:off x="634332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a:extLst>
              <a:ext uri="{FF2B5EF4-FFF2-40B4-BE49-F238E27FC236}">
                <a16:creationId xmlns:a16="http://schemas.microsoft.com/office/drawing/2014/main" id="{E7346C07-2827-9615-AC89-74EA76BF1FE4}"/>
              </a:ext>
            </a:extLst>
          </p:cNvPr>
          <p:cNvSpPr txBox="1"/>
          <p:nvPr/>
        </p:nvSpPr>
        <p:spPr>
          <a:xfrm>
            <a:off x="620017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a:extLst>
              <a:ext uri="{FF2B5EF4-FFF2-40B4-BE49-F238E27FC236}">
                <a16:creationId xmlns:a16="http://schemas.microsoft.com/office/drawing/2014/main" id="{8672E01C-672D-A06E-9F6A-40D83A464ED6}"/>
              </a:ext>
            </a:extLst>
          </p:cNvPr>
          <p:cNvSpPr txBox="1"/>
          <p:nvPr/>
        </p:nvSpPr>
        <p:spPr>
          <a:xfrm>
            <a:off x="641856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số mẫu xe cũ theo năm sản xuất (2000–2020)</a:t>
            </a:r>
            <a:endParaRPr kumimoji="1" lang="zh-CN" altLang="en-US"/>
          </a:p>
        </p:txBody>
      </p:sp>
      <p:sp>
        <p:nvSpPr>
          <p:cNvPr id="24" name="标题 1">
            <a:extLst>
              <a:ext uri="{FF2B5EF4-FFF2-40B4-BE49-F238E27FC236}">
                <a16:creationId xmlns:a16="http://schemas.microsoft.com/office/drawing/2014/main" id="{727BAAAC-FBC9-A89E-598B-E975B04E975C}"/>
              </a:ext>
            </a:extLst>
          </p:cNvPr>
          <p:cNvSpPr txBox="1"/>
          <p:nvPr/>
        </p:nvSpPr>
        <p:spPr>
          <a:xfrm>
            <a:off x="629859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số lượng xe cũ tăng đều qua các năm, thị trường xe cũ sôi động.</a:t>
            </a:r>
            <a:endParaRPr kumimoji="1" lang="zh-CN" altLang="en-US"/>
          </a:p>
        </p:txBody>
      </p:sp>
      <p:sp>
        <p:nvSpPr>
          <p:cNvPr id="25" name="标题 1">
            <a:extLst>
              <a:ext uri="{FF2B5EF4-FFF2-40B4-BE49-F238E27FC236}">
                <a16:creationId xmlns:a16="http://schemas.microsoft.com/office/drawing/2014/main" id="{ACED19CF-5DF8-F390-F185-3995F30DDE7F}"/>
              </a:ext>
            </a:extLst>
          </p:cNvPr>
          <p:cNvSpPr txBox="1"/>
          <p:nvPr/>
        </p:nvSpPr>
        <p:spPr>
          <a:xfrm>
            <a:off x="687578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a:extLst>
              <a:ext uri="{FF2B5EF4-FFF2-40B4-BE49-F238E27FC236}">
                <a16:creationId xmlns:a16="http://schemas.microsoft.com/office/drawing/2014/main" id="{61600DB2-4E24-4730-7310-5A404C62668A}"/>
              </a:ext>
            </a:extLst>
          </p:cNvPr>
          <p:cNvSpPr txBox="1"/>
          <p:nvPr/>
        </p:nvSpPr>
        <p:spPr>
          <a:xfrm>
            <a:off x="708213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27" name="标题 1">
            <a:extLst>
              <a:ext uri="{FF2B5EF4-FFF2-40B4-BE49-F238E27FC236}">
                <a16:creationId xmlns:a16="http://schemas.microsoft.com/office/drawing/2014/main" id="{ED2003E7-C490-46E3-480A-51B640A15A03}"/>
              </a:ext>
            </a:extLst>
          </p:cNvPr>
          <p:cNvSpPr txBox="1"/>
          <p:nvPr/>
        </p:nvSpPr>
        <p:spPr>
          <a:xfrm>
            <a:off x="899938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a:extLst>
              <a:ext uri="{FF2B5EF4-FFF2-40B4-BE49-F238E27FC236}">
                <a16:creationId xmlns:a16="http://schemas.microsoft.com/office/drawing/2014/main" id="{10CA45D2-7379-BC67-7035-5B8200055BF6}"/>
              </a:ext>
            </a:extLst>
          </p:cNvPr>
          <p:cNvSpPr txBox="1"/>
          <p:nvPr/>
        </p:nvSpPr>
        <p:spPr>
          <a:xfrm>
            <a:off x="1081988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a:extLst>
              <a:ext uri="{FF2B5EF4-FFF2-40B4-BE49-F238E27FC236}">
                <a16:creationId xmlns:a16="http://schemas.microsoft.com/office/drawing/2014/main" id="{1996F30B-A47C-E1C6-358B-7D50B48C1B59}"/>
              </a:ext>
            </a:extLst>
          </p:cNvPr>
          <p:cNvSpPr txBox="1"/>
          <p:nvPr/>
        </p:nvSpPr>
        <p:spPr>
          <a:xfrm>
            <a:off x="911321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a:extLst>
              <a:ext uri="{FF2B5EF4-FFF2-40B4-BE49-F238E27FC236}">
                <a16:creationId xmlns:a16="http://schemas.microsoft.com/office/drawing/2014/main" id="{0120FB2E-BFDC-563A-1ADC-D413BF9E4383}"/>
              </a:ext>
            </a:extLst>
          </p:cNvPr>
          <p:cNvSpPr txBox="1"/>
          <p:nvPr/>
        </p:nvSpPr>
        <p:spPr>
          <a:xfrm>
            <a:off x="897006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a:extLst>
              <a:ext uri="{FF2B5EF4-FFF2-40B4-BE49-F238E27FC236}">
                <a16:creationId xmlns:a16="http://schemas.microsoft.com/office/drawing/2014/main" id="{788DF92E-A818-81F3-430F-68B1237E11EF}"/>
              </a:ext>
            </a:extLst>
          </p:cNvPr>
          <p:cNvSpPr txBox="1"/>
          <p:nvPr/>
        </p:nvSpPr>
        <p:spPr>
          <a:xfrm>
            <a:off x="918845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nhiên liệu (2000-2020)</a:t>
            </a:r>
            <a:endParaRPr kumimoji="1" lang="zh-CN" altLang="en-US"/>
          </a:p>
        </p:txBody>
      </p:sp>
      <p:sp>
        <p:nvSpPr>
          <p:cNvPr id="32" name="标题 1">
            <a:extLst>
              <a:ext uri="{FF2B5EF4-FFF2-40B4-BE49-F238E27FC236}">
                <a16:creationId xmlns:a16="http://schemas.microsoft.com/office/drawing/2014/main" id="{206B435C-6564-4F2E-533D-6891FD59C0E1}"/>
              </a:ext>
            </a:extLst>
          </p:cNvPr>
          <p:cNvSpPr txBox="1"/>
          <p:nvPr/>
        </p:nvSpPr>
        <p:spPr>
          <a:xfrm>
            <a:off x="906848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chạy xăng luôn chiếm tỷ lệ cao, xe chạy dầu tăng dần qua các năm.</a:t>
            </a:r>
            <a:endParaRPr kumimoji="1" lang="zh-CN" altLang="en-US"/>
          </a:p>
        </p:txBody>
      </p:sp>
      <p:sp>
        <p:nvSpPr>
          <p:cNvPr id="33" name="标题 1">
            <a:extLst>
              <a:ext uri="{FF2B5EF4-FFF2-40B4-BE49-F238E27FC236}">
                <a16:creationId xmlns:a16="http://schemas.microsoft.com/office/drawing/2014/main" id="{72ED788C-A4D0-019B-8EF8-20EFC82CC3ED}"/>
              </a:ext>
            </a:extLst>
          </p:cNvPr>
          <p:cNvSpPr txBox="1"/>
          <p:nvPr/>
        </p:nvSpPr>
        <p:spPr>
          <a:xfrm>
            <a:off x="964567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a:extLst>
              <a:ext uri="{FF2B5EF4-FFF2-40B4-BE49-F238E27FC236}">
                <a16:creationId xmlns:a16="http://schemas.microsoft.com/office/drawing/2014/main" id="{8530D60E-9A61-6C05-7078-F6979D51CFEF}"/>
              </a:ext>
            </a:extLst>
          </p:cNvPr>
          <p:cNvSpPr txBox="1"/>
          <p:nvPr/>
        </p:nvSpPr>
        <p:spPr>
          <a:xfrm>
            <a:off x="985202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04</a:t>
            </a:r>
            <a:endParaRPr kumimoji="1" lang="zh-CN" altLang="en-US"/>
          </a:p>
        </p:txBody>
      </p:sp>
      <p:sp>
        <p:nvSpPr>
          <p:cNvPr id="35" name="标题 1">
            <a:extLst>
              <a:ext uri="{FF2B5EF4-FFF2-40B4-BE49-F238E27FC236}">
                <a16:creationId xmlns:a16="http://schemas.microsoft.com/office/drawing/2014/main" id="{523870FC-2B4B-E86F-7A15-45630338CC86}"/>
              </a:ext>
            </a:extLst>
          </p:cNvPr>
          <p:cNvSpPr txBox="1"/>
          <p:nvPr/>
        </p:nvSpPr>
        <p:spPr>
          <a:xfrm>
            <a:off x="689721"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a:extLst>
              <a:ext uri="{FF2B5EF4-FFF2-40B4-BE49-F238E27FC236}">
                <a16:creationId xmlns:a16="http://schemas.microsoft.com/office/drawing/2014/main" id="{E49AA22A-0239-C09B-9C37-E5C2BD55FBBA}"/>
              </a:ext>
            </a:extLst>
          </p:cNvPr>
          <p:cNvSpPr txBox="1"/>
          <p:nvPr/>
        </p:nvSpPr>
        <p:spPr>
          <a:xfrm>
            <a:off x="251021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a:extLst>
              <a:ext uri="{FF2B5EF4-FFF2-40B4-BE49-F238E27FC236}">
                <a16:creationId xmlns:a16="http://schemas.microsoft.com/office/drawing/2014/main" id="{78A0DC18-B4DD-E125-C31D-EBC4605E52D4}"/>
              </a:ext>
            </a:extLst>
          </p:cNvPr>
          <p:cNvSpPr txBox="1"/>
          <p:nvPr/>
        </p:nvSpPr>
        <p:spPr>
          <a:xfrm>
            <a:off x="803551"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8" name="标题 1">
            <a:extLst>
              <a:ext uri="{FF2B5EF4-FFF2-40B4-BE49-F238E27FC236}">
                <a16:creationId xmlns:a16="http://schemas.microsoft.com/office/drawing/2014/main" id="{5B290BCE-15F1-BFA6-24CC-A2D5F1B1CC44}"/>
              </a:ext>
            </a:extLst>
          </p:cNvPr>
          <p:cNvSpPr txBox="1"/>
          <p:nvPr/>
        </p:nvSpPr>
        <p:spPr>
          <a:xfrm>
            <a:off x="660400"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9" name="标题 1">
            <a:extLst>
              <a:ext uri="{FF2B5EF4-FFF2-40B4-BE49-F238E27FC236}">
                <a16:creationId xmlns:a16="http://schemas.microsoft.com/office/drawing/2014/main" id="{168FE109-242D-7AB3-CD8C-8AFA41D6AF33}"/>
              </a:ext>
            </a:extLst>
          </p:cNvPr>
          <p:cNvSpPr txBox="1"/>
          <p:nvPr/>
        </p:nvSpPr>
        <p:spPr>
          <a:xfrm>
            <a:off x="878790"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hộp số (2000–2020)</a:t>
            </a:r>
            <a:endParaRPr kumimoji="1" lang="zh-CN" altLang="en-US"/>
          </a:p>
        </p:txBody>
      </p:sp>
      <p:sp>
        <p:nvSpPr>
          <p:cNvPr id="40" name="标题 1">
            <a:extLst>
              <a:ext uri="{FF2B5EF4-FFF2-40B4-BE49-F238E27FC236}">
                <a16:creationId xmlns:a16="http://schemas.microsoft.com/office/drawing/2014/main" id="{294575AD-8B79-B5D4-EBF0-7BF52573ABC0}"/>
              </a:ext>
            </a:extLst>
          </p:cNvPr>
          <p:cNvSpPr txBox="1"/>
          <p:nvPr/>
        </p:nvSpPr>
        <p:spPr>
          <a:xfrm>
            <a:off x="758816"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số tự động chiếm tỷ lệ cao, xe số sàn giảm dần qua các năm.</a:t>
            </a:r>
            <a:endParaRPr kumimoji="1" lang="zh-CN" altLang="en-US"/>
          </a:p>
        </p:txBody>
      </p:sp>
      <p:sp>
        <p:nvSpPr>
          <p:cNvPr id="41" name="标题 1">
            <a:extLst>
              <a:ext uri="{FF2B5EF4-FFF2-40B4-BE49-F238E27FC236}">
                <a16:creationId xmlns:a16="http://schemas.microsoft.com/office/drawing/2014/main" id="{D0AD831E-F284-95B3-4C2A-CA4C961DAE54}"/>
              </a:ext>
            </a:extLst>
          </p:cNvPr>
          <p:cNvSpPr txBox="1"/>
          <p:nvPr/>
        </p:nvSpPr>
        <p:spPr>
          <a:xfrm>
            <a:off x="1336011"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a:extLst>
              <a:ext uri="{FF2B5EF4-FFF2-40B4-BE49-F238E27FC236}">
                <a16:creationId xmlns:a16="http://schemas.microsoft.com/office/drawing/2014/main" id="{C9FD2417-63F0-9926-A689-A74EA57F3396}"/>
              </a:ext>
            </a:extLst>
          </p:cNvPr>
          <p:cNvSpPr txBox="1"/>
          <p:nvPr/>
        </p:nvSpPr>
        <p:spPr>
          <a:xfrm>
            <a:off x="1542356"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43" name="标题 1">
            <a:extLst>
              <a:ext uri="{FF2B5EF4-FFF2-40B4-BE49-F238E27FC236}">
                <a16:creationId xmlns:a16="http://schemas.microsoft.com/office/drawing/2014/main" id="{1A8F8BF8-4002-0ECF-4905-0B7ADC673833}"/>
              </a:ext>
            </a:extLst>
          </p:cNvPr>
          <p:cNvSpPr txBox="1"/>
          <p:nvPr/>
        </p:nvSpPr>
        <p:spPr>
          <a:xfrm>
            <a:off x="3459610"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a:extLst>
              <a:ext uri="{FF2B5EF4-FFF2-40B4-BE49-F238E27FC236}">
                <a16:creationId xmlns:a16="http://schemas.microsoft.com/office/drawing/2014/main" id="{2068DE39-9992-FC63-941C-86B06C038D2D}"/>
              </a:ext>
            </a:extLst>
          </p:cNvPr>
          <p:cNvSpPr txBox="1"/>
          <p:nvPr/>
        </p:nvSpPr>
        <p:spPr>
          <a:xfrm>
            <a:off x="5280108"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a:extLst>
              <a:ext uri="{FF2B5EF4-FFF2-40B4-BE49-F238E27FC236}">
                <a16:creationId xmlns:a16="http://schemas.microsoft.com/office/drawing/2014/main" id="{CCF2390F-793C-695F-0DB0-0598130A741E}"/>
              </a:ext>
            </a:extLst>
          </p:cNvPr>
          <p:cNvSpPr txBox="1"/>
          <p:nvPr/>
        </p:nvSpPr>
        <p:spPr>
          <a:xfrm>
            <a:off x="3573440" y="382502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6" name="标题 1">
            <a:extLst>
              <a:ext uri="{FF2B5EF4-FFF2-40B4-BE49-F238E27FC236}">
                <a16:creationId xmlns:a16="http://schemas.microsoft.com/office/drawing/2014/main" id="{1F949DFF-2C1F-8D77-26D1-D4F675519B8C}"/>
              </a:ext>
            </a:extLst>
          </p:cNvPr>
          <p:cNvSpPr txBox="1"/>
          <p:nvPr/>
        </p:nvSpPr>
        <p:spPr>
          <a:xfrm>
            <a:off x="3430289"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7" name="标题 1">
            <a:extLst>
              <a:ext uri="{FF2B5EF4-FFF2-40B4-BE49-F238E27FC236}">
                <a16:creationId xmlns:a16="http://schemas.microsoft.com/office/drawing/2014/main" id="{D2267057-63B1-1D2E-15CF-65CD7B5FA087}"/>
              </a:ext>
            </a:extLst>
          </p:cNvPr>
          <p:cNvSpPr txBox="1"/>
          <p:nvPr/>
        </p:nvSpPr>
        <p:spPr>
          <a:xfrm>
            <a:off x="3648679"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số đời chủ sở hữu (2000–2020)</a:t>
            </a:r>
            <a:endParaRPr kumimoji="1" lang="zh-CN" altLang="en-US"/>
          </a:p>
        </p:txBody>
      </p:sp>
      <p:sp>
        <p:nvSpPr>
          <p:cNvPr id="48" name="标题 1">
            <a:extLst>
              <a:ext uri="{FF2B5EF4-FFF2-40B4-BE49-F238E27FC236}">
                <a16:creationId xmlns:a16="http://schemas.microsoft.com/office/drawing/2014/main" id="{AC652C67-D239-B201-C276-439BB1D5350A}"/>
              </a:ext>
            </a:extLst>
          </p:cNvPr>
          <p:cNvSpPr txBox="1"/>
          <p:nvPr/>
        </p:nvSpPr>
        <p:spPr>
          <a:xfrm>
            <a:off x="3528705"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có 1 chủ sở hữu chiếm tỷ lệ cao, xe có nhiều chủ sở hữu giảm dần.</a:t>
            </a:r>
            <a:endParaRPr kumimoji="1" lang="zh-CN" altLang="en-US"/>
          </a:p>
        </p:txBody>
      </p:sp>
      <p:sp>
        <p:nvSpPr>
          <p:cNvPr id="49" name="标题 1">
            <a:extLst>
              <a:ext uri="{FF2B5EF4-FFF2-40B4-BE49-F238E27FC236}">
                <a16:creationId xmlns:a16="http://schemas.microsoft.com/office/drawing/2014/main" id="{7876CECF-123D-677A-7086-DCABDC8BE7A9}"/>
              </a:ext>
            </a:extLst>
          </p:cNvPr>
          <p:cNvSpPr txBox="1"/>
          <p:nvPr/>
        </p:nvSpPr>
        <p:spPr>
          <a:xfrm>
            <a:off x="4105900"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a:extLst>
              <a:ext uri="{FF2B5EF4-FFF2-40B4-BE49-F238E27FC236}">
                <a16:creationId xmlns:a16="http://schemas.microsoft.com/office/drawing/2014/main" id="{3219828F-D999-0A3D-B75B-0BF22C633826}"/>
              </a:ext>
            </a:extLst>
          </p:cNvPr>
          <p:cNvSpPr txBox="1"/>
          <p:nvPr/>
        </p:nvSpPr>
        <p:spPr>
          <a:xfrm>
            <a:off x="4312245"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06</a:t>
            </a:r>
            <a:endParaRPr kumimoji="1" lang="zh-CN" altLang="en-US"/>
          </a:p>
        </p:txBody>
      </p:sp>
      <p:sp>
        <p:nvSpPr>
          <p:cNvPr id="51" name="标题 1">
            <a:extLst>
              <a:ext uri="{FF2B5EF4-FFF2-40B4-BE49-F238E27FC236}">
                <a16:creationId xmlns:a16="http://schemas.microsoft.com/office/drawing/2014/main" id="{E7B67C0F-7FB1-9A51-1CBB-ABD4E83D7CA8}"/>
              </a:ext>
            </a:extLst>
          </p:cNvPr>
          <p:cNvSpPr txBox="1"/>
          <p:nvPr/>
        </p:nvSpPr>
        <p:spPr>
          <a:xfrm>
            <a:off x="622949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a:extLst>
              <a:ext uri="{FF2B5EF4-FFF2-40B4-BE49-F238E27FC236}">
                <a16:creationId xmlns:a16="http://schemas.microsoft.com/office/drawing/2014/main" id="{B98E795A-577F-E861-1735-B5E9D65FEEED}"/>
              </a:ext>
            </a:extLst>
          </p:cNvPr>
          <p:cNvSpPr txBox="1"/>
          <p:nvPr/>
        </p:nvSpPr>
        <p:spPr>
          <a:xfrm>
            <a:off x="804999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a:extLst>
              <a:ext uri="{FF2B5EF4-FFF2-40B4-BE49-F238E27FC236}">
                <a16:creationId xmlns:a16="http://schemas.microsoft.com/office/drawing/2014/main" id="{46B0CDD8-7624-1C8B-9D51-6FB96FAA6063}"/>
              </a:ext>
            </a:extLst>
          </p:cNvPr>
          <p:cNvSpPr txBox="1"/>
          <p:nvPr/>
        </p:nvSpPr>
        <p:spPr>
          <a:xfrm>
            <a:off x="634332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4" name="标题 1">
            <a:extLst>
              <a:ext uri="{FF2B5EF4-FFF2-40B4-BE49-F238E27FC236}">
                <a16:creationId xmlns:a16="http://schemas.microsoft.com/office/drawing/2014/main" id="{75B1D799-BAFA-A517-6A5D-C30647B963C9}"/>
              </a:ext>
            </a:extLst>
          </p:cNvPr>
          <p:cNvSpPr txBox="1"/>
          <p:nvPr/>
        </p:nvSpPr>
        <p:spPr>
          <a:xfrm>
            <a:off x="620017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5" name="标题 1">
            <a:extLst>
              <a:ext uri="{FF2B5EF4-FFF2-40B4-BE49-F238E27FC236}">
                <a16:creationId xmlns:a16="http://schemas.microsoft.com/office/drawing/2014/main" id="{3DB53E73-CECF-7D23-1790-3F911D7AF6B5}"/>
              </a:ext>
            </a:extLst>
          </p:cNvPr>
          <p:cNvSpPr txBox="1"/>
          <p:nvPr/>
        </p:nvSpPr>
        <p:spPr>
          <a:xfrm>
            <a:off x="641856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889">
                <a:ln w="12700">
                  <a:noFill/>
                </a:ln>
                <a:solidFill>
                  <a:srgbClr val="FFFFFF">
                    <a:alpha val="100000"/>
                  </a:srgbClr>
                </a:solidFill>
                <a:latin typeface="Source Han Sans CN Bold"/>
                <a:ea typeface="Source Han Sans CN Bold"/>
                <a:cs typeface="Source Han Sans CN Bold"/>
              </a:rPr>
              <a:t>Biểu đồ thống kê số lượng xe của các hãng phổ biến theo năm sản xuất</a:t>
            </a:r>
            <a:endParaRPr kumimoji="1" lang="zh-CN" altLang="en-US"/>
          </a:p>
        </p:txBody>
      </p:sp>
      <p:sp>
        <p:nvSpPr>
          <p:cNvPr id="56" name="标题 1">
            <a:extLst>
              <a:ext uri="{FF2B5EF4-FFF2-40B4-BE49-F238E27FC236}">
                <a16:creationId xmlns:a16="http://schemas.microsoft.com/office/drawing/2014/main" id="{47BD5F22-628C-3E37-421E-101594E5D9FE}"/>
              </a:ext>
            </a:extLst>
          </p:cNvPr>
          <p:cNvSpPr txBox="1"/>
          <p:nvPr/>
        </p:nvSpPr>
        <p:spPr>
          <a:xfrm>
            <a:off x="629859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hãng Maruti Suzuki luôn dẫn đầu, hãng Hyundai tăng dần qua các năm.</a:t>
            </a:r>
            <a:endParaRPr kumimoji="1" lang="zh-CN" altLang="en-US"/>
          </a:p>
        </p:txBody>
      </p:sp>
      <p:sp>
        <p:nvSpPr>
          <p:cNvPr id="57" name="标题 1">
            <a:extLst>
              <a:ext uri="{FF2B5EF4-FFF2-40B4-BE49-F238E27FC236}">
                <a16:creationId xmlns:a16="http://schemas.microsoft.com/office/drawing/2014/main" id="{5050C653-3C54-431E-E8EF-650D8563C188}"/>
              </a:ext>
            </a:extLst>
          </p:cNvPr>
          <p:cNvSpPr txBox="1"/>
          <p:nvPr/>
        </p:nvSpPr>
        <p:spPr>
          <a:xfrm>
            <a:off x="687578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a:extLst>
              <a:ext uri="{FF2B5EF4-FFF2-40B4-BE49-F238E27FC236}">
                <a16:creationId xmlns:a16="http://schemas.microsoft.com/office/drawing/2014/main" id="{CAFA8A6A-9734-D5EC-57BA-21A903F9E30A}"/>
              </a:ext>
            </a:extLst>
          </p:cNvPr>
          <p:cNvSpPr txBox="1"/>
          <p:nvPr/>
        </p:nvSpPr>
        <p:spPr>
          <a:xfrm>
            <a:off x="708213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07</a:t>
            </a:r>
            <a:endParaRPr kumimoji="1" lang="zh-CN" altLang="en-US"/>
          </a:p>
        </p:txBody>
      </p:sp>
      <p:sp>
        <p:nvSpPr>
          <p:cNvPr id="59" name="标题 1">
            <a:extLst>
              <a:ext uri="{FF2B5EF4-FFF2-40B4-BE49-F238E27FC236}">
                <a16:creationId xmlns:a16="http://schemas.microsoft.com/office/drawing/2014/main" id="{1BD1011D-0BE6-BBD6-45A3-2BF9FD18F0BD}"/>
              </a:ext>
            </a:extLst>
          </p:cNvPr>
          <p:cNvSpPr txBox="1"/>
          <p:nvPr/>
        </p:nvSpPr>
        <p:spPr>
          <a:xfrm>
            <a:off x="899938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a:extLst>
              <a:ext uri="{FF2B5EF4-FFF2-40B4-BE49-F238E27FC236}">
                <a16:creationId xmlns:a16="http://schemas.microsoft.com/office/drawing/2014/main" id="{D6F25B01-4E9F-62B0-5C86-83DB893ABF10}"/>
              </a:ext>
            </a:extLst>
          </p:cNvPr>
          <p:cNvSpPr txBox="1"/>
          <p:nvPr/>
        </p:nvSpPr>
        <p:spPr>
          <a:xfrm>
            <a:off x="1081988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a:extLst>
              <a:ext uri="{FF2B5EF4-FFF2-40B4-BE49-F238E27FC236}">
                <a16:creationId xmlns:a16="http://schemas.microsoft.com/office/drawing/2014/main" id="{DD70C214-6F53-B46D-1DAE-85843D464F41}"/>
              </a:ext>
            </a:extLst>
          </p:cNvPr>
          <p:cNvSpPr txBox="1"/>
          <p:nvPr/>
        </p:nvSpPr>
        <p:spPr>
          <a:xfrm>
            <a:off x="911321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a:extLst>
              <a:ext uri="{FF2B5EF4-FFF2-40B4-BE49-F238E27FC236}">
                <a16:creationId xmlns:a16="http://schemas.microsoft.com/office/drawing/2014/main" id="{278D1815-1CE4-CE25-ED12-A36E3A5AF6F6}"/>
              </a:ext>
            </a:extLst>
          </p:cNvPr>
          <p:cNvSpPr txBox="1"/>
          <p:nvPr/>
        </p:nvSpPr>
        <p:spPr>
          <a:xfrm>
            <a:off x="897006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a:extLst>
              <a:ext uri="{FF2B5EF4-FFF2-40B4-BE49-F238E27FC236}">
                <a16:creationId xmlns:a16="http://schemas.microsoft.com/office/drawing/2014/main" id="{9F32FB05-839B-5CCE-205E-7253F161A2E5}"/>
              </a:ext>
            </a:extLst>
          </p:cNvPr>
          <p:cNvSpPr txBox="1"/>
          <p:nvPr/>
        </p:nvSpPr>
        <p:spPr>
          <a:xfrm>
            <a:off x="918845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tích giá bán theo năm (2000–2020)</a:t>
            </a:r>
            <a:endParaRPr kumimoji="1" lang="zh-CN" altLang="en-US"/>
          </a:p>
        </p:txBody>
      </p:sp>
      <p:sp>
        <p:nvSpPr>
          <p:cNvPr id="64" name="标题 1">
            <a:extLst>
              <a:ext uri="{FF2B5EF4-FFF2-40B4-BE49-F238E27FC236}">
                <a16:creationId xmlns:a16="http://schemas.microsoft.com/office/drawing/2014/main" id="{9DE2E26B-6699-F37C-968F-537F8B4A884B}"/>
              </a:ext>
            </a:extLst>
          </p:cNvPr>
          <p:cNvSpPr txBox="1"/>
          <p:nvPr/>
        </p:nvSpPr>
        <p:spPr>
          <a:xfrm>
            <a:off x="906848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giá xe tăng dần qua các năm, thị trường xe có xu hướng cao cấp hóa.</a:t>
            </a:r>
            <a:endParaRPr kumimoji="1" lang="zh-CN" altLang="en-US"/>
          </a:p>
        </p:txBody>
      </p:sp>
      <p:sp>
        <p:nvSpPr>
          <p:cNvPr id="65" name="标题 1">
            <a:extLst>
              <a:ext uri="{FF2B5EF4-FFF2-40B4-BE49-F238E27FC236}">
                <a16:creationId xmlns:a16="http://schemas.microsoft.com/office/drawing/2014/main" id="{C233029D-3915-E062-6982-80DF2B4FBCDB}"/>
              </a:ext>
            </a:extLst>
          </p:cNvPr>
          <p:cNvSpPr txBox="1"/>
          <p:nvPr/>
        </p:nvSpPr>
        <p:spPr>
          <a:xfrm>
            <a:off x="964567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6" name="标题 1">
            <a:extLst>
              <a:ext uri="{FF2B5EF4-FFF2-40B4-BE49-F238E27FC236}">
                <a16:creationId xmlns:a16="http://schemas.microsoft.com/office/drawing/2014/main" id="{0C37D9AD-DE74-5634-2979-957330196757}"/>
              </a:ext>
            </a:extLst>
          </p:cNvPr>
          <p:cNvSpPr txBox="1"/>
          <p:nvPr/>
        </p:nvSpPr>
        <p:spPr>
          <a:xfrm>
            <a:off x="985202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08</a:t>
            </a:r>
            <a:endParaRPr kumimoji="1" lang="zh-CN" altLang="en-US"/>
          </a:p>
        </p:txBody>
      </p:sp>
      <p:sp>
        <p:nvSpPr>
          <p:cNvPr id="67" name="标题 1">
            <a:extLst>
              <a:ext uri="{FF2B5EF4-FFF2-40B4-BE49-F238E27FC236}">
                <a16:creationId xmlns:a16="http://schemas.microsoft.com/office/drawing/2014/main" id="{97773A8A-63DE-8438-D97A-29CF5DCA6E74}"/>
              </a:ext>
            </a:extLst>
          </p:cNvPr>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Phân tích và khám phá dữ liệu</a:t>
            </a:r>
            <a:endParaRPr kumimoji="1" lang="zh-CN" altLang="en-US"/>
          </a:p>
        </p:txBody>
      </p:sp>
    </p:spTree>
    <p:extLst>
      <p:ext uri="{BB962C8B-B14F-4D97-AF65-F5344CB8AC3E}">
        <p14:creationId xmlns:p14="http://schemas.microsoft.com/office/powerpoint/2010/main" val="9181987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DB84638-ACB8-A12B-1F2F-5E5383A930E0}"/>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6C33755F-1210-80AB-214A-9EA7B3D48F2D}"/>
              </a:ext>
            </a:extLst>
          </p:cNvPr>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a:extLst>
              <a:ext uri="{FF2B5EF4-FFF2-40B4-BE49-F238E27FC236}">
                <a16:creationId xmlns:a16="http://schemas.microsoft.com/office/drawing/2014/main" id="{61F72739-CCCE-B95D-4476-DEC09893316F}"/>
              </a:ext>
            </a:extLst>
          </p:cNvPr>
          <p:cNvSpPr txBox="1"/>
          <p:nvPr/>
        </p:nvSpPr>
        <p:spPr>
          <a:xfrm>
            <a:off x="689721"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a:extLst>
              <a:ext uri="{FF2B5EF4-FFF2-40B4-BE49-F238E27FC236}">
                <a16:creationId xmlns:a16="http://schemas.microsoft.com/office/drawing/2014/main" id="{F82DA20E-0568-82AA-EA4E-9E672AE6439E}"/>
              </a:ext>
            </a:extLst>
          </p:cNvPr>
          <p:cNvSpPr txBox="1"/>
          <p:nvPr/>
        </p:nvSpPr>
        <p:spPr>
          <a:xfrm>
            <a:off x="251021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a:extLst>
              <a:ext uri="{FF2B5EF4-FFF2-40B4-BE49-F238E27FC236}">
                <a16:creationId xmlns:a16="http://schemas.microsoft.com/office/drawing/2014/main" id="{7575EB91-58F9-F203-E3B7-BC46930597FA}"/>
              </a:ext>
            </a:extLst>
          </p:cNvPr>
          <p:cNvSpPr txBox="1"/>
          <p:nvPr/>
        </p:nvSpPr>
        <p:spPr>
          <a:xfrm>
            <a:off x="803551"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a:extLst>
              <a:ext uri="{FF2B5EF4-FFF2-40B4-BE49-F238E27FC236}">
                <a16:creationId xmlns:a16="http://schemas.microsoft.com/office/drawing/2014/main" id="{B777BDFB-C341-EFE9-8EFC-3D30382068B7}"/>
              </a:ext>
            </a:extLst>
          </p:cNvPr>
          <p:cNvSpPr txBox="1"/>
          <p:nvPr/>
        </p:nvSpPr>
        <p:spPr>
          <a:xfrm>
            <a:off x="660400"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a:extLst>
              <a:ext uri="{FF2B5EF4-FFF2-40B4-BE49-F238E27FC236}">
                <a16:creationId xmlns:a16="http://schemas.microsoft.com/office/drawing/2014/main" id="{4E1583C9-2761-B341-CD94-0875D2282349}"/>
              </a:ext>
            </a:extLst>
          </p:cNvPr>
          <p:cNvSpPr txBox="1"/>
          <p:nvPr/>
        </p:nvSpPr>
        <p:spPr>
          <a:xfrm>
            <a:off x="878790"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phối của dữ liệu</a:t>
            </a:r>
            <a:endParaRPr kumimoji="1" lang="zh-CN" altLang="en-US"/>
          </a:p>
        </p:txBody>
      </p:sp>
      <p:sp>
        <p:nvSpPr>
          <p:cNvPr id="8" name="标题 1">
            <a:extLst>
              <a:ext uri="{FF2B5EF4-FFF2-40B4-BE49-F238E27FC236}">
                <a16:creationId xmlns:a16="http://schemas.microsoft.com/office/drawing/2014/main" id="{4321F5C3-FF23-F09B-02D7-BBD1B1BCC32B}"/>
              </a:ext>
            </a:extLst>
          </p:cNvPr>
          <p:cNvSpPr txBox="1"/>
          <p:nvPr/>
        </p:nvSpPr>
        <p:spPr>
          <a:xfrm>
            <a:off x="758816"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phối giá xe cho thấy giá xe tập trung ở mức trung bình, có ít xe giá cao.
Biểu đồ phân phối quãng đường đã đi cho thấy đa số xe đã đi quãng đường trung bình.
Biểu đồ phân phối dung tích động cơ cho thấy dung tích động cơ tăng dần qua các năm.</a:t>
            </a:r>
            <a:endParaRPr kumimoji="1" lang="zh-CN" altLang="en-US"/>
          </a:p>
        </p:txBody>
      </p:sp>
      <p:sp>
        <p:nvSpPr>
          <p:cNvPr id="9" name="标题 1">
            <a:extLst>
              <a:ext uri="{FF2B5EF4-FFF2-40B4-BE49-F238E27FC236}">
                <a16:creationId xmlns:a16="http://schemas.microsoft.com/office/drawing/2014/main" id="{65DC3ED2-0DBB-3C39-54EB-B736F5F7EBB7}"/>
              </a:ext>
            </a:extLst>
          </p:cNvPr>
          <p:cNvSpPr txBox="1"/>
          <p:nvPr/>
        </p:nvSpPr>
        <p:spPr>
          <a:xfrm>
            <a:off x="1336011"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a:extLst>
              <a:ext uri="{FF2B5EF4-FFF2-40B4-BE49-F238E27FC236}">
                <a16:creationId xmlns:a16="http://schemas.microsoft.com/office/drawing/2014/main" id="{3A01263B-A917-57ED-138B-D055637F8C5B}"/>
              </a:ext>
            </a:extLst>
          </p:cNvPr>
          <p:cNvSpPr txBox="1"/>
          <p:nvPr/>
        </p:nvSpPr>
        <p:spPr>
          <a:xfrm>
            <a:off x="1542356"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11" name="标题 1">
            <a:extLst>
              <a:ext uri="{FF2B5EF4-FFF2-40B4-BE49-F238E27FC236}">
                <a16:creationId xmlns:a16="http://schemas.microsoft.com/office/drawing/2014/main" id="{CF6DA8CF-22DF-0AD2-A80C-1AAC7E7C3CC0}"/>
              </a:ext>
            </a:extLst>
          </p:cNvPr>
          <p:cNvSpPr txBox="1"/>
          <p:nvPr/>
        </p:nvSpPr>
        <p:spPr>
          <a:xfrm>
            <a:off x="3459610"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a:extLst>
              <a:ext uri="{FF2B5EF4-FFF2-40B4-BE49-F238E27FC236}">
                <a16:creationId xmlns:a16="http://schemas.microsoft.com/office/drawing/2014/main" id="{D2E92609-A851-D2F8-833D-2244D48419DE}"/>
              </a:ext>
            </a:extLst>
          </p:cNvPr>
          <p:cNvSpPr txBox="1"/>
          <p:nvPr/>
        </p:nvSpPr>
        <p:spPr>
          <a:xfrm>
            <a:off x="5280108"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a:extLst>
              <a:ext uri="{FF2B5EF4-FFF2-40B4-BE49-F238E27FC236}">
                <a16:creationId xmlns:a16="http://schemas.microsoft.com/office/drawing/2014/main" id="{8F96F028-B32F-5AEF-DCA0-FBA56F40AA26}"/>
              </a:ext>
            </a:extLst>
          </p:cNvPr>
          <p:cNvSpPr txBox="1"/>
          <p:nvPr/>
        </p:nvSpPr>
        <p:spPr>
          <a:xfrm>
            <a:off x="3573440"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5C704DB0-A422-1317-773E-0C1D1C30A9F0}"/>
              </a:ext>
            </a:extLst>
          </p:cNvPr>
          <p:cNvSpPr txBox="1"/>
          <p:nvPr/>
        </p:nvSpPr>
        <p:spPr>
          <a:xfrm>
            <a:off x="3430289"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a:extLst>
              <a:ext uri="{FF2B5EF4-FFF2-40B4-BE49-F238E27FC236}">
                <a16:creationId xmlns:a16="http://schemas.microsoft.com/office/drawing/2014/main" id="{FB519648-E644-C57A-4C72-6128C1E5E0BD}"/>
              </a:ext>
            </a:extLst>
          </p:cNvPr>
          <p:cNvSpPr txBox="1"/>
          <p:nvPr/>
        </p:nvSpPr>
        <p:spPr>
          <a:xfrm>
            <a:off x="3648679"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bố các đặc trưng</a:t>
            </a:r>
            <a:endParaRPr kumimoji="1" lang="zh-CN" altLang="en-US"/>
          </a:p>
        </p:txBody>
      </p:sp>
      <p:sp>
        <p:nvSpPr>
          <p:cNvPr id="16" name="标题 1">
            <a:extLst>
              <a:ext uri="{FF2B5EF4-FFF2-40B4-BE49-F238E27FC236}">
                <a16:creationId xmlns:a16="http://schemas.microsoft.com/office/drawing/2014/main" id="{ABEE6FAE-E1D9-B41B-B796-CD708C68CDD0}"/>
              </a:ext>
            </a:extLst>
          </p:cNvPr>
          <p:cNvSpPr txBox="1"/>
          <p:nvPr/>
        </p:nvSpPr>
        <p:spPr>
          <a:xfrm>
            <a:off x="3528705"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bố loại nhiên liệu cho thấy xe chạy xăng chiếm đa số, xe chạy dầu chiếm tỷ lệ nhỏ.
Biểu đồ phân bố số chỗ ngồi cho thấy xe 5 chỗ ngồi chiếm tỷ lệ cao nhất.
Biểu đồ phân bố công suất tối đa cho thấy công suất tối đa tăng dần qua các năm.</a:t>
            </a:r>
            <a:endParaRPr kumimoji="1" lang="zh-CN" altLang="en-US"/>
          </a:p>
        </p:txBody>
      </p:sp>
      <p:sp>
        <p:nvSpPr>
          <p:cNvPr id="17" name="标题 1">
            <a:extLst>
              <a:ext uri="{FF2B5EF4-FFF2-40B4-BE49-F238E27FC236}">
                <a16:creationId xmlns:a16="http://schemas.microsoft.com/office/drawing/2014/main" id="{4970248E-6F4D-7E79-E2B9-F2706BC99B4A}"/>
              </a:ext>
            </a:extLst>
          </p:cNvPr>
          <p:cNvSpPr txBox="1"/>
          <p:nvPr/>
        </p:nvSpPr>
        <p:spPr>
          <a:xfrm>
            <a:off x="4105900"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a:extLst>
              <a:ext uri="{FF2B5EF4-FFF2-40B4-BE49-F238E27FC236}">
                <a16:creationId xmlns:a16="http://schemas.microsoft.com/office/drawing/2014/main" id="{981F5031-9996-1B46-97B9-7EABE3BD1865}"/>
              </a:ext>
            </a:extLst>
          </p:cNvPr>
          <p:cNvSpPr txBox="1"/>
          <p:nvPr/>
        </p:nvSpPr>
        <p:spPr>
          <a:xfrm>
            <a:off x="4312245"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02</a:t>
            </a:r>
            <a:endParaRPr kumimoji="1" lang="zh-CN" altLang="en-US"/>
          </a:p>
        </p:txBody>
      </p:sp>
      <p:sp>
        <p:nvSpPr>
          <p:cNvPr id="19" name="标题 1">
            <a:extLst>
              <a:ext uri="{FF2B5EF4-FFF2-40B4-BE49-F238E27FC236}">
                <a16:creationId xmlns:a16="http://schemas.microsoft.com/office/drawing/2014/main" id="{48BA09D9-C57A-E062-7331-1A0850FEEED7}"/>
              </a:ext>
            </a:extLst>
          </p:cNvPr>
          <p:cNvSpPr txBox="1"/>
          <p:nvPr/>
        </p:nvSpPr>
        <p:spPr>
          <a:xfrm>
            <a:off x="622949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a:extLst>
              <a:ext uri="{FF2B5EF4-FFF2-40B4-BE49-F238E27FC236}">
                <a16:creationId xmlns:a16="http://schemas.microsoft.com/office/drawing/2014/main" id="{9E3EDA42-1C24-2F71-7EF8-C6349A86BF71}"/>
              </a:ext>
            </a:extLst>
          </p:cNvPr>
          <p:cNvSpPr txBox="1"/>
          <p:nvPr/>
        </p:nvSpPr>
        <p:spPr>
          <a:xfrm>
            <a:off x="804999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a:extLst>
              <a:ext uri="{FF2B5EF4-FFF2-40B4-BE49-F238E27FC236}">
                <a16:creationId xmlns:a16="http://schemas.microsoft.com/office/drawing/2014/main" id="{C7B79F03-4EC2-48B6-B51C-A532B5D359C3}"/>
              </a:ext>
            </a:extLst>
          </p:cNvPr>
          <p:cNvSpPr txBox="1"/>
          <p:nvPr/>
        </p:nvSpPr>
        <p:spPr>
          <a:xfrm>
            <a:off x="634332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a:extLst>
              <a:ext uri="{FF2B5EF4-FFF2-40B4-BE49-F238E27FC236}">
                <a16:creationId xmlns:a16="http://schemas.microsoft.com/office/drawing/2014/main" id="{D6C3B723-F1D3-8BE0-C08F-CCD0AAD5D15E}"/>
              </a:ext>
            </a:extLst>
          </p:cNvPr>
          <p:cNvSpPr txBox="1"/>
          <p:nvPr/>
        </p:nvSpPr>
        <p:spPr>
          <a:xfrm>
            <a:off x="620017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a:extLst>
              <a:ext uri="{FF2B5EF4-FFF2-40B4-BE49-F238E27FC236}">
                <a16:creationId xmlns:a16="http://schemas.microsoft.com/office/drawing/2014/main" id="{A381B2D8-DE8E-D77A-CAC7-CFF108E561B2}"/>
              </a:ext>
            </a:extLst>
          </p:cNvPr>
          <p:cNvSpPr txBox="1"/>
          <p:nvPr/>
        </p:nvSpPr>
        <p:spPr>
          <a:xfrm>
            <a:off x="641856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số mẫu xe cũ theo năm sản xuất (2000–2020)</a:t>
            </a:r>
            <a:endParaRPr kumimoji="1" lang="zh-CN" altLang="en-US"/>
          </a:p>
        </p:txBody>
      </p:sp>
      <p:sp>
        <p:nvSpPr>
          <p:cNvPr id="24" name="标题 1">
            <a:extLst>
              <a:ext uri="{FF2B5EF4-FFF2-40B4-BE49-F238E27FC236}">
                <a16:creationId xmlns:a16="http://schemas.microsoft.com/office/drawing/2014/main" id="{0547886C-B594-FD43-4A33-8EC14E517BBE}"/>
              </a:ext>
            </a:extLst>
          </p:cNvPr>
          <p:cNvSpPr txBox="1"/>
          <p:nvPr/>
        </p:nvSpPr>
        <p:spPr>
          <a:xfrm>
            <a:off x="629859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số lượng xe cũ tăng đều qua các năm, thị trường xe cũ sôi động.</a:t>
            </a:r>
            <a:endParaRPr kumimoji="1" lang="zh-CN" altLang="en-US"/>
          </a:p>
        </p:txBody>
      </p:sp>
      <p:sp>
        <p:nvSpPr>
          <p:cNvPr id="25" name="标题 1">
            <a:extLst>
              <a:ext uri="{FF2B5EF4-FFF2-40B4-BE49-F238E27FC236}">
                <a16:creationId xmlns:a16="http://schemas.microsoft.com/office/drawing/2014/main" id="{C1CB4606-1009-1A63-CEA1-9993CD3085B0}"/>
              </a:ext>
            </a:extLst>
          </p:cNvPr>
          <p:cNvSpPr txBox="1"/>
          <p:nvPr/>
        </p:nvSpPr>
        <p:spPr>
          <a:xfrm>
            <a:off x="687578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a:extLst>
              <a:ext uri="{FF2B5EF4-FFF2-40B4-BE49-F238E27FC236}">
                <a16:creationId xmlns:a16="http://schemas.microsoft.com/office/drawing/2014/main" id="{D5E66B56-9A0E-9945-1701-815727511B7E}"/>
              </a:ext>
            </a:extLst>
          </p:cNvPr>
          <p:cNvSpPr txBox="1"/>
          <p:nvPr/>
        </p:nvSpPr>
        <p:spPr>
          <a:xfrm>
            <a:off x="708213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27" name="标题 1">
            <a:extLst>
              <a:ext uri="{FF2B5EF4-FFF2-40B4-BE49-F238E27FC236}">
                <a16:creationId xmlns:a16="http://schemas.microsoft.com/office/drawing/2014/main" id="{BA1B6724-601B-0A99-013E-DC6FDC81944D}"/>
              </a:ext>
            </a:extLst>
          </p:cNvPr>
          <p:cNvSpPr txBox="1"/>
          <p:nvPr/>
        </p:nvSpPr>
        <p:spPr>
          <a:xfrm>
            <a:off x="899938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a:extLst>
              <a:ext uri="{FF2B5EF4-FFF2-40B4-BE49-F238E27FC236}">
                <a16:creationId xmlns:a16="http://schemas.microsoft.com/office/drawing/2014/main" id="{40557419-5E8F-2E0C-CBA8-3E1EE608BACC}"/>
              </a:ext>
            </a:extLst>
          </p:cNvPr>
          <p:cNvSpPr txBox="1"/>
          <p:nvPr/>
        </p:nvSpPr>
        <p:spPr>
          <a:xfrm>
            <a:off x="1081988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a:extLst>
              <a:ext uri="{FF2B5EF4-FFF2-40B4-BE49-F238E27FC236}">
                <a16:creationId xmlns:a16="http://schemas.microsoft.com/office/drawing/2014/main" id="{C3E11931-4647-21B6-F98A-E856B57C6BF6}"/>
              </a:ext>
            </a:extLst>
          </p:cNvPr>
          <p:cNvSpPr txBox="1"/>
          <p:nvPr/>
        </p:nvSpPr>
        <p:spPr>
          <a:xfrm>
            <a:off x="911321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a:extLst>
              <a:ext uri="{FF2B5EF4-FFF2-40B4-BE49-F238E27FC236}">
                <a16:creationId xmlns:a16="http://schemas.microsoft.com/office/drawing/2014/main" id="{EB2634F6-4826-C6C3-7B5B-E6A7C2CD2BAE}"/>
              </a:ext>
            </a:extLst>
          </p:cNvPr>
          <p:cNvSpPr txBox="1"/>
          <p:nvPr/>
        </p:nvSpPr>
        <p:spPr>
          <a:xfrm>
            <a:off x="897006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a:extLst>
              <a:ext uri="{FF2B5EF4-FFF2-40B4-BE49-F238E27FC236}">
                <a16:creationId xmlns:a16="http://schemas.microsoft.com/office/drawing/2014/main" id="{7E9E571F-A60E-C4A9-CAA6-9E398207FF3F}"/>
              </a:ext>
            </a:extLst>
          </p:cNvPr>
          <p:cNvSpPr txBox="1"/>
          <p:nvPr/>
        </p:nvSpPr>
        <p:spPr>
          <a:xfrm>
            <a:off x="918845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nhiên liệu (2000-2020)</a:t>
            </a:r>
            <a:endParaRPr kumimoji="1" lang="zh-CN" altLang="en-US"/>
          </a:p>
        </p:txBody>
      </p:sp>
      <p:sp>
        <p:nvSpPr>
          <p:cNvPr id="32" name="标题 1">
            <a:extLst>
              <a:ext uri="{FF2B5EF4-FFF2-40B4-BE49-F238E27FC236}">
                <a16:creationId xmlns:a16="http://schemas.microsoft.com/office/drawing/2014/main" id="{9D4C493E-ACF3-2D31-0000-59A2B7358578}"/>
              </a:ext>
            </a:extLst>
          </p:cNvPr>
          <p:cNvSpPr txBox="1"/>
          <p:nvPr/>
        </p:nvSpPr>
        <p:spPr>
          <a:xfrm>
            <a:off x="906848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chạy xăng luôn chiếm tỷ lệ cao, xe chạy dầu tăng dần qua các năm.</a:t>
            </a:r>
            <a:endParaRPr kumimoji="1" lang="zh-CN" altLang="en-US"/>
          </a:p>
        </p:txBody>
      </p:sp>
      <p:sp>
        <p:nvSpPr>
          <p:cNvPr id="33" name="标题 1">
            <a:extLst>
              <a:ext uri="{FF2B5EF4-FFF2-40B4-BE49-F238E27FC236}">
                <a16:creationId xmlns:a16="http://schemas.microsoft.com/office/drawing/2014/main" id="{35236E55-FC5B-539F-B744-C9AEC65AE50A}"/>
              </a:ext>
            </a:extLst>
          </p:cNvPr>
          <p:cNvSpPr txBox="1"/>
          <p:nvPr/>
        </p:nvSpPr>
        <p:spPr>
          <a:xfrm>
            <a:off x="964567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a:extLst>
              <a:ext uri="{FF2B5EF4-FFF2-40B4-BE49-F238E27FC236}">
                <a16:creationId xmlns:a16="http://schemas.microsoft.com/office/drawing/2014/main" id="{51615300-3951-BA8A-5FAF-72E5039A68D0}"/>
              </a:ext>
            </a:extLst>
          </p:cNvPr>
          <p:cNvSpPr txBox="1"/>
          <p:nvPr/>
        </p:nvSpPr>
        <p:spPr>
          <a:xfrm>
            <a:off x="985202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04</a:t>
            </a:r>
            <a:endParaRPr kumimoji="1" lang="zh-CN" altLang="en-US"/>
          </a:p>
        </p:txBody>
      </p:sp>
      <p:sp>
        <p:nvSpPr>
          <p:cNvPr id="35" name="标题 1">
            <a:extLst>
              <a:ext uri="{FF2B5EF4-FFF2-40B4-BE49-F238E27FC236}">
                <a16:creationId xmlns:a16="http://schemas.microsoft.com/office/drawing/2014/main" id="{7BBFB899-C1C7-9EB3-95EA-8E090F905592}"/>
              </a:ext>
            </a:extLst>
          </p:cNvPr>
          <p:cNvSpPr txBox="1"/>
          <p:nvPr/>
        </p:nvSpPr>
        <p:spPr>
          <a:xfrm>
            <a:off x="689721"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a:extLst>
              <a:ext uri="{FF2B5EF4-FFF2-40B4-BE49-F238E27FC236}">
                <a16:creationId xmlns:a16="http://schemas.microsoft.com/office/drawing/2014/main" id="{4E071176-1C60-C4C1-BE8B-20331A86004E}"/>
              </a:ext>
            </a:extLst>
          </p:cNvPr>
          <p:cNvSpPr txBox="1"/>
          <p:nvPr/>
        </p:nvSpPr>
        <p:spPr>
          <a:xfrm>
            <a:off x="251021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a:extLst>
              <a:ext uri="{FF2B5EF4-FFF2-40B4-BE49-F238E27FC236}">
                <a16:creationId xmlns:a16="http://schemas.microsoft.com/office/drawing/2014/main" id="{44AE78C4-30F6-AFEF-9644-7AF1B03B63C6}"/>
              </a:ext>
            </a:extLst>
          </p:cNvPr>
          <p:cNvSpPr txBox="1"/>
          <p:nvPr/>
        </p:nvSpPr>
        <p:spPr>
          <a:xfrm>
            <a:off x="803551"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8" name="标题 1">
            <a:extLst>
              <a:ext uri="{FF2B5EF4-FFF2-40B4-BE49-F238E27FC236}">
                <a16:creationId xmlns:a16="http://schemas.microsoft.com/office/drawing/2014/main" id="{EFC48A49-1600-2943-8AA5-7BCD692120EA}"/>
              </a:ext>
            </a:extLst>
          </p:cNvPr>
          <p:cNvSpPr txBox="1"/>
          <p:nvPr/>
        </p:nvSpPr>
        <p:spPr>
          <a:xfrm>
            <a:off x="660400"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9" name="标题 1">
            <a:extLst>
              <a:ext uri="{FF2B5EF4-FFF2-40B4-BE49-F238E27FC236}">
                <a16:creationId xmlns:a16="http://schemas.microsoft.com/office/drawing/2014/main" id="{F54AEAE2-AA09-AF0B-53A4-16ABC540DB52}"/>
              </a:ext>
            </a:extLst>
          </p:cNvPr>
          <p:cNvSpPr txBox="1"/>
          <p:nvPr/>
        </p:nvSpPr>
        <p:spPr>
          <a:xfrm>
            <a:off x="878790"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hộp số (2000–2020)</a:t>
            </a:r>
            <a:endParaRPr kumimoji="1" lang="zh-CN" altLang="en-US"/>
          </a:p>
        </p:txBody>
      </p:sp>
      <p:sp>
        <p:nvSpPr>
          <p:cNvPr id="40" name="标题 1">
            <a:extLst>
              <a:ext uri="{FF2B5EF4-FFF2-40B4-BE49-F238E27FC236}">
                <a16:creationId xmlns:a16="http://schemas.microsoft.com/office/drawing/2014/main" id="{EE59D61C-CEFC-50CA-9F4F-F3A74D9D3228}"/>
              </a:ext>
            </a:extLst>
          </p:cNvPr>
          <p:cNvSpPr txBox="1"/>
          <p:nvPr/>
        </p:nvSpPr>
        <p:spPr>
          <a:xfrm>
            <a:off x="758816"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số tự động chiếm tỷ lệ cao, xe số sàn giảm dần qua các năm.</a:t>
            </a:r>
            <a:endParaRPr kumimoji="1" lang="zh-CN" altLang="en-US"/>
          </a:p>
        </p:txBody>
      </p:sp>
      <p:sp>
        <p:nvSpPr>
          <p:cNvPr id="41" name="标题 1">
            <a:extLst>
              <a:ext uri="{FF2B5EF4-FFF2-40B4-BE49-F238E27FC236}">
                <a16:creationId xmlns:a16="http://schemas.microsoft.com/office/drawing/2014/main" id="{B4F0238F-BE83-D81C-E676-1AC2F605F46C}"/>
              </a:ext>
            </a:extLst>
          </p:cNvPr>
          <p:cNvSpPr txBox="1"/>
          <p:nvPr/>
        </p:nvSpPr>
        <p:spPr>
          <a:xfrm>
            <a:off x="1336011"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a:extLst>
              <a:ext uri="{FF2B5EF4-FFF2-40B4-BE49-F238E27FC236}">
                <a16:creationId xmlns:a16="http://schemas.microsoft.com/office/drawing/2014/main" id="{EB0E2702-9873-CB86-641F-893191B92C06}"/>
              </a:ext>
            </a:extLst>
          </p:cNvPr>
          <p:cNvSpPr txBox="1"/>
          <p:nvPr/>
        </p:nvSpPr>
        <p:spPr>
          <a:xfrm>
            <a:off x="1542356"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43" name="标题 1">
            <a:extLst>
              <a:ext uri="{FF2B5EF4-FFF2-40B4-BE49-F238E27FC236}">
                <a16:creationId xmlns:a16="http://schemas.microsoft.com/office/drawing/2014/main" id="{472E2BB5-D160-DA9B-8C89-37DD0CF9014D}"/>
              </a:ext>
            </a:extLst>
          </p:cNvPr>
          <p:cNvSpPr txBox="1"/>
          <p:nvPr/>
        </p:nvSpPr>
        <p:spPr>
          <a:xfrm>
            <a:off x="3459610"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a:extLst>
              <a:ext uri="{FF2B5EF4-FFF2-40B4-BE49-F238E27FC236}">
                <a16:creationId xmlns:a16="http://schemas.microsoft.com/office/drawing/2014/main" id="{DA5B1C3A-F8BA-3C8A-E61B-4EAD7F6FA944}"/>
              </a:ext>
            </a:extLst>
          </p:cNvPr>
          <p:cNvSpPr txBox="1"/>
          <p:nvPr/>
        </p:nvSpPr>
        <p:spPr>
          <a:xfrm>
            <a:off x="5280108"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a:extLst>
              <a:ext uri="{FF2B5EF4-FFF2-40B4-BE49-F238E27FC236}">
                <a16:creationId xmlns:a16="http://schemas.microsoft.com/office/drawing/2014/main" id="{DD174F85-0591-BA37-F6D7-91F72BB5F66B}"/>
              </a:ext>
            </a:extLst>
          </p:cNvPr>
          <p:cNvSpPr txBox="1"/>
          <p:nvPr/>
        </p:nvSpPr>
        <p:spPr>
          <a:xfrm>
            <a:off x="3573440" y="382502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6" name="标题 1">
            <a:extLst>
              <a:ext uri="{FF2B5EF4-FFF2-40B4-BE49-F238E27FC236}">
                <a16:creationId xmlns:a16="http://schemas.microsoft.com/office/drawing/2014/main" id="{91E3D4EB-C236-3188-8D47-55ED96F9B447}"/>
              </a:ext>
            </a:extLst>
          </p:cNvPr>
          <p:cNvSpPr txBox="1"/>
          <p:nvPr/>
        </p:nvSpPr>
        <p:spPr>
          <a:xfrm>
            <a:off x="3430289"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7" name="标题 1">
            <a:extLst>
              <a:ext uri="{FF2B5EF4-FFF2-40B4-BE49-F238E27FC236}">
                <a16:creationId xmlns:a16="http://schemas.microsoft.com/office/drawing/2014/main" id="{28FEC199-10A6-92C8-0EC7-46E8502D972F}"/>
              </a:ext>
            </a:extLst>
          </p:cNvPr>
          <p:cNvSpPr txBox="1"/>
          <p:nvPr/>
        </p:nvSpPr>
        <p:spPr>
          <a:xfrm>
            <a:off x="3648679"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số đời chủ sở hữu (2000–2020)</a:t>
            </a:r>
            <a:endParaRPr kumimoji="1" lang="zh-CN" altLang="en-US"/>
          </a:p>
        </p:txBody>
      </p:sp>
      <p:sp>
        <p:nvSpPr>
          <p:cNvPr id="48" name="标题 1">
            <a:extLst>
              <a:ext uri="{FF2B5EF4-FFF2-40B4-BE49-F238E27FC236}">
                <a16:creationId xmlns:a16="http://schemas.microsoft.com/office/drawing/2014/main" id="{29109826-C0FE-359E-2B44-6D58597F91D5}"/>
              </a:ext>
            </a:extLst>
          </p:cNvPr>
          <p:cNvSpPr txBox="1"/>
          <p:nvPr/>
        </p:nvSpPr>
        <p:spPr>
          <a:xfrm>
            <a:off x="3528705"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có 1 chủ sở hữu chiếm tỷ lệ cao, xe có nhiều chủ sở hữu giảm dần.</a:t>
            </a:r>
            <a:endParaRPr kumimoji="1" lang="zh-CN" altLang="en-US"/>
          </a:p>
        </p:txBody>
      </p:sp>
      <p:sp>
        <p:nvSpPr>
          <p:cNvPr id="49" name="标题 1">
            <a:extLst>
              <a:ext uri="{FF2B5EF4-FFF2-40B4-BE49-F238E27FC236}">
                <a16:creationId xmlns:a16="http://schemas.microsoft.com/office/drawing/2014/main" id="{92694487-813F-C073-BE6C-663C113D96C7}"/>
              </a:ext>
            </a:extLst>
          </p:cNvPr>
          <p:cNvSpPr txBox="1"/>
          <p:nvPr/>
        </p:nvSpPr>
        <p:spPr>
          <a:xfrm>
            <a:off x="4105900"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a:extLst>
              <a:ext uri="{FF2B5EF4-FFF2-40B4-BE49-F238E27FC236}">
                <a16:creationId xmlns:a16="http://schemas.microsoft.com/office/drawing/2014/main" id="{20D8B4A0-D463-D5B4-09DB-8FC05911709A}"/>
              </a:ext>
            </a:extLst>
          </p:cNvPr>
          <p:cNvSpPr txBox="1"/>
          <p:nvPr/>
        </p:nvSpPr>
        <p:spPr>
          <a:xfrm>
            <a:off x="4312245"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06</a:t>
            </a:r>
            <a:endParaRPr kumimoji="1" lang="zh-CN" altLang="en-US"/>
          </a:p>
        </p:txBody>
      </p:sp>
      <p:sp>
        <p:nvSpPr>
          <p:cNvPr id="51" name="标题 1">
            <a:extLst>
              <a:ext uri="{FF2B5EF4-FFF2-40B4-BE49-F238E27FC236}">
                <a16:creationId xmlns:a16="http://schemas.microsoft.com/office/drawing/2014/main" id="{B50C49DC-B502-E57F-5D94-9BC01B21A046}"/>
              </a:ext>
            </a:extLst>
          </p:cNvPr>
          <p:cNvSpPr txBox="1"/>
          <p:nvPr/>
        </p:nvSpPr>
        <p:spPr>
          <a:xfrm>
            <a:off x="622949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a:extLst>
              <a:ext uri="{FF2B5EF4-FFF2-40B4-BE49-F238E27FC236}">
                <a16:creationId xmlns:a16="http://schemas.microsoft.com/office/drawing/2014/main" id="{2223C0A7-6A5C-87BA-BE67-FB99E2F0D970}"/>
              </a:ext>
            </a:extLst>
          </p:cNvPr>
          <p:cNvSpPr txBox="1"/>
          <p:nvPr/>
        </p:nvSpPr>
        <p:spPr>
          <a:xfrm>
            <a:off x="804999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a:extLst>
              <a:ext uri="{FF2B5EF4-FFF2-40B4-BE49-F238E27FC236}">
                <a16:creationId xmlns:a16="http://schemas.microsoft.com/office/drawing/2014/main" id="{E937E6E9-5F4B-A84F-5F77-3D32F996FD5C}"/>
              </a:ext>
            </a:extLst>
          </p:cNvPr>
          <p:cNvSpPr txBox="1"/>
          <p:nvPr/>
        </p:nvSpPr>
        <p:spPr>
          <a:xfrm>
            <a:off x="634332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4" name="标题 1">
            <a:extLst>
              <a:ext uri="{FF2B5EF4-FFF2-40B4-BE49-F238E27FC236}">
                <a16:creationId xmlns:a16="http://schemas.microsoft.com/office/drawing/2014/main" id="{011A17BB-3C21-A8A5-3C1A-24456A6B6A94}"/>
              </a:ext>
            </a:extLst>
          </p:cNvPr>
          <p:cNvSpPr txBox="1"/>
          <p:nvPr/>
        </p:nvSpPr>
        <p:spPr>
          <a:xfrm>
            <a:off x="620017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5" name="标题 1">
            <a:extLst>
              <a:ext uri="{FF2B5EF4-FFF2-40B4-BE49-F238E27FC236}">
                <a16:creationId xmlns:a16="http://schemas.microsoft.com/office/drawing/2014/main" id="{2751A098-0ED5-DCEC-91E6-B5F79BF63DD3}"/>
              </a:ext>
            </a:extLst>
          </p:cNvPr>
          <p:cNvSpPr txBox="1"/>
          <p:nvPr/>
        </p:nvSpPr>
        <p:spPr>
          <a:xfrm>
            <a:off x="641856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889">
                <a:ln w="12700">
                  <a:noFill/>
                </a:ln>
                <a:solidFill>
                  <a:srgbClr val="FFFFFF">
                    <a:alpha val="100000"/>
                  </a:srgbClr>
                </a:solidFill>
                <a:latin typeface="Source Han Sans CN Bold"/>
                <a:ea typeface="Source Han Sans CN Bold"/>
                <a:cs typeface="Source Han Sans CN Bold"/>
              </a:rPr>
              <a:t>Biểu đồ thống kê số lượng xe của các hãng phổ biến theo năm sản xuất</a:t>
            </a:r>
            <a:endParaRPr kumimoji="1" lang="zh-CN" altLang="en-US"/>
          </a:p>
        </p:txBody>
      </p:sp>
      <p:sp>
        <p:nvSpPr>
          <p:cNvPr id="56" name="标题 1">
            <a:extLst>
              <a:ext uri="{FF2B5EF4-FFF2-40B4-BE49-F238E27FC236}">
                <a16:creationId xmlns:a16="http://schemas.microsoft.com/office/drawing/2014/main" id="{CEA6E9D4-A810-B2BA-ACF5-D0DAE061D323}"/>
              </a:ext>
            </a:extLst>
          </p:cNvPr>
          <p:cNvSpPr txBox="1"/>
          <p:nvPr/>
        </p:nvSpPr>
        <p:spPr>
          <a:xfrm>
            <a:off x="629859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hãng Maruti Suzuki luôn dẫn đầu, hãng Hyundai tăng dần qua các năm.</a:t>
            </a:r>
            <a:endParaRPr kumimoji="1" lang="zh-CN" altLang="en-US"/>
          </a:p>
        </p:txBody>
      </p:sp>
      <p:sp>
        <p:nvSpPr>
          <p:cNvPr id="57" name="标题 1">
            <a:extLst>
              <a:ext uri="{FF2B5EF4-FFF2-40B4-BE49-F238E27FC236}">
                <a16:creationId xmlns:a16="http://schemas.microsoft.com/office/drawing/2014/main" id="{09F25611-5BD6-C256-9E77-B8050B5F59BA}"/>
              </a:ext>
            </a:extLst>
          </p:cNvPr>
          <p:cNvSpPr txBox="1"/>
          <p:nvPr/>
        </p:nvSpPr>
        <p:spPr>
          <a:xfrm>
            <a:off x="687578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a:extLst>
              <a:ext uri="{FF2B5EF4-FFF2-40B4-BE49-F238E27FC236}">
                <a16:creationId xmlns:a16="http://schemas.microsoft.com/office/drawing/2014/main" id="{67A359C5-4996-A329-71AF-1E35A996E6B6}"/>
              </a:ext>
            </a:extLst>
          </p:cNvPr>
          <p:cNvSpPr txBox="1"/>
          <p:nvPr/>
        </p:nvSpPr>
        <p:spPr>
          <a:xfrm>
            <a:off x="708213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07</a:t>
            </a:r>
            <a:endParaRPr kumimoji="1" lang="zh-CN" altLang="en-US"/>
          </a:p>
        </p:txBody>
      </p:sp>
      <p:sp>
        <p:nvSpPr>
          <p:cNvPr id="59" name="标题 1">
            <a:extLst>
              <a:ext uri="{FF2B5EF4-FFF2-40B4-BE49-F238E27FC236}">
                <a16:creationId xmlns:a16="http://schemas.microsoft.com/office/drawing/2014/main" id="{863391DE-843F-E61F-84CF-0FA0F4994FA9}"/>
              </a:ext>
            </a:extLst>
          </p:cNvPr>
          <p:cNvSpPr txBox="1"/>
          <p:nvPr/>
        </p:nvSpPr>
        <p:spPr>
          <a:xfrm>
            <a:off x="899938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a:extLst>
              <a:ext uri="{FF2B5EF4-FFF2-40B4-BE49-F238E27FC236}">
                <a16:creationId xmlns:a16="http://schemas.microsoft.com/office/drawing/2014/main" id="{D48BFCBC-32D7-28BF-575D-6F05D7974F60}"/>
              </a:ext>
            </a:extLst>
          </p:cNvPr>
          <p:cNvSpPr txBox="1"/>
          <p:nvPr/>
        </p:nvSpPr>
        <p:spPr>
          <a:xfrm>
            <a:off x="1081988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a:extLst>
              <a:ext uri="{FF2B5EF4-FFF2-40B4-BE49-F238E27FC236}">
                <a16:creationId xmlns:a16="http://schemas.microsoft.com/office/drawing/2014/main" id="{D40B7196-BB03-CE51-EE37-1357A9BFDA0C}"/>
              </a:ext>
            </a:extLst>
          </p:cNvPr>
          <p:cNvSpPr txBox="1"/>
          <p:nvPr/>
        </p:nvSpPr>
        <p:spPr>
          <a:xfrm>
            <a:off x="911321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a:extLst>
              <a:ext uri="{FF2B5EF4-FFF2-40B4-BE49-F238E27FC236}">
                <a16:creationId xmlns:a16="http://schemas.microsoft.com/office/drawing/2014/main" id="{07019194-707C-5F04-AF2B-24D75C0A2D5C}"/>
              </a:ext>
            </a:extLst>
          </p:cNvPr>
          <p:cNvSpPr txBox="1"/>
          <p:nvPr/>
        </p:nvSpPr>
        <p:spPr>
          <a:xfrm>
            <a:off x="897006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a:extLst>
              <a:ext uri="{FF2B5EF4-FFF2-40B4-BE49-F238E27FC236}">
                <a16:creationId xmlns:a16="http://schemas.microsoft.com/office/drawing/2014/main" id="{4B83331B-7DFC-FF43-7A9C-6FB9420CAA4E}"/>
              </a:ext>
            </a:extLst>
          </p:cNvPr>
          <p:cNvSpPr txBox="1"/>
          <p:nvPr/>
        </p:nvSpPr>
        <p:spPr>
          <a:xfrm>
            <a:off x="918845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tích giá bán theo năm (2000–2020)</a:t>
            </a:r>
            <a:endParaRPr kumimoji="1" lang="zh-CN" altLang="en-US"/>
          </a:p>
        </p:txBody>
      </p:sp>
      <p:sp>
        <p:nvSpPr>
          <p:cNvPr id="64" name="标题 1">
            <a:extLst>
              <a:ext uri="{FF2B5EF4-FFF2-40B4-BE49-F238E27FC236}">
                <a16:creationId xmlns:a16="http://schemas.microsoft.com/office/drawing/2014/main" id="{2DFFCDE0-7120-5734-EFB4-5BBA3714CDFB}"/>
              </a:ext>
            </a:extLst>
          </p:cNvPr>
          <p:cNvSpPr txBox="1"/>
          <p:nvPr/>
        </p:nvSpPr>
        <p:spPr>
          <a:xfrm>
            <a:off x="906848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giá xe tăng dần qua các năm, thị trường xe có xu hướng cao cấp hóa.</a:t>
            </a:r>
            <a:endParaRPr kumimoji="1" lang="zh-CN" altLang="en-US"/>
          </a:p>
        </p:txBody>
      </p:sp>
      <p:sp>
        <p:nvSpPr>
          <p:cNvPr id="65" name="标题 1">
            <a:extLst>
              <a:ext uri="{FF2B5EF4-FFF2-40B4-BE49-F238E27FC236}">
                <a16:creationId xmlns:a16="http://schemas.microsoft.com/office/drawing/2014/main" id="{CDC57510-9075-4071-71F2-35A55ECE0167}"/>
              </a:ext>
            </a:extLst>
          </p:cNvPr>
          <p:cNvSpPr txBox="1"/>
          <p:nvPr/>
        </p:nvSpPr>
        <p:spPr>
          <a:xfrm>
            <a:off x="964567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6" name="标题 1">
            <a:extLst>
              <a:ext uri="{FF2B5EF4-FFF2-40B4-BE49-F238E27FC236}">
                <a16:creationId xmlns:a16="http://schemas.microsoft.com/office/drawing/2014/main" id="{4F6461A2-6FF1-FD24-5E0A-12F7A682C1DC}"/>
              </a:ext>
            </a:extLst>
          </p:cNvPr>
          <p:cNvSpPr txBox="1"/>
          <p:nvPr/>
        </p:nvSpPr>
        <p:spPr>
          <a:xfrm>
            <a:off x="985202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08</a:t>
            </a:r>
            <a:endParaRPr kumimoji="1" lang="zh-CN" altLang="en-US"/>
          </a:p>
        </p:txBody>
      </p:sp>
      <p:sp>
        <p:nvSpPr>
          <p:cNvPr id="67" name="标题 1">
            <a:extLst>
              <a:ext uri="{FF2B5EF4-FFF2-40B4-BE49-F238E27FC236}">
                <a16:creationId xmlns:a16="http://schemas.microsoft.com/office/drawing/2014/main" id="{FCCBE284-4DD0-A2C9-E51B-19682BCA0834}"/>
              </a:ext>
            </a:extLst>
          </p:cNvPr>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Phân tích và khám phá dữ liệu</a:t>
            </a:r>
            <a:endParaRPr kumimoji="1" lang="zh-CN" altLang="en-US"/>
          </a:p>
        </p:txBody>
      </p:sp>
    </p:spTree>
    <p:extLst>
      <p:ext uri="{BB962C8B-B14F-4D97-AF65-F5344CB8AC3E}">
        <p14:creationId xmlns:p14="http://schemas.microsoft.com/office/powerpoint/2010/main" val="25209248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76EEB4E-BD10-E337-1072-CF6DB491961A}"/>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547F8981-736C-0BB2-02F0-615DC7241F69}"/>
              </a:ext>
            </a:extLst>
          </p:cNvPr>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a:extLst>
              <a:ext uri="{FF2B5EF4-FFF2-40B4-BE49-F238E27FC236}">
                <a16:creationId xmlns:a16="http://schemas.microsoft.com/office/drawing/2014/main" id="{0ED5D943-DE00-0909-4DFE-8490145E0C71}"/>
              </a:ext>
            </a:extLst>
          </p:cNvPr>
          <p:cNvSpPr txBox="1"/>
          <p:nvPr/>
        </p:nvSpPr>
        <p:spPr>
          <a:xfrm>
            <a:off x="689721"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a:extLst>
              <a:ext uri="{FF2B5EF4-FFF2-40B4-BE49-F238E27FC236}">
                <a16:creationId xmlns:a16="http://schemas.microsoft.com/office/drawing/2014/main" id="{9AF7B354-30E6-0147-028D-9AD694C4BD5A}"/>
              </a:ext>
            </a:extLst>
          </p:cNvPr>
          <p:cNvSpPr txBox="1"/>
          <p:nvPr/>
        </p:nvSpPr>
        <p:spPr>
          <a:xfrm>
            <a:off x="251021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a:extLst>
              <a:ext uri="{FF2B5EF4-FFF2-40B4-BE49-F238E27FC236}">
                <a16:creationId xmlns:a16="http://schemas.microsoft.com/office/drawing/2014/main" id="{AC783FD1-3D5B-D193-116E-CA8981D3414C}"/>
              </a:ext>
            </a:extLst>
          </p:cNvPr>
          <p:cNvSpPr txBox="1"/>
          <p:nvPr/>
        </p:nvSpPr>
        <p:spPr>
          <a:xfrm>
            <a:off x="803551"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a:extLst>
              <a:ext uri="{FF2B5EF4-FFF2-40B4-BE49-F238E27FC236}">
                <a16:creationId xmlns:a16="http://schemas.microsoft.com/office/drawing/2014/main" id="{2E70BA8F-AC71-E9D4-1D12-7DB3D1C5EBF4}"/>
              </a:ext>
            </a:extLst>
          </p:cNvPr>
          <p:cNvSpPr txBox="1"/>
          <p:nvPr/>
        </p:nvSpPr>
        <p:spPr>
          <a:xfrm>
            <a:off x="660400"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a:extLst>
              <a:ext uri="{FF2B5EF4-FFF2-40B4-BE49-F238E27FC236}">
                <a16:creationId xmlns:a16="http://schemas.microsoft.com/office/drawing/2014/main" id="{2F44F857-86C0-3B52-8095-3DEBCF234324}"/>
              </a:ext>
            </a:extLst>
          </p:cNvPr>
          <p:cNvSpPr txBox="1"/>
          <p:nvPr/>
        </p:nvSpPr>
        <p:spPr>
          <a:xfrm>
            <a:off x="878790"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phối của dữ liệu</a:t>
            </a:r>
            <a:endParaRPr kumimoji="1" lang="zh-CN" altLang="en-US"/>
          </a:p>
        </p:txBody>
      </p:sp>
      <p:sp>
        <p:nvSpPr>
          <p:cNvPr id="8" name="标题 1">
            <a:extLst>
              <a:ext uri="{FF2B5EF4-FFF2-40B4-BE49-F238E27FC236}">
                <a16:creationId xmlns:a16="http://schemas.microsoft.com/office/drawing/2014/main" id="{44E7DAEA-79BF-4C82-8EDE-E119A50D842B}"/>
              </a:ext>
            </a:extLst>
          </p:cNvPr>
          <p:cNvSpPr txBox="1"/>
          <p:nvPr/>
        </p:nvSpPr>
        <p:spPr>
          <a:xfrm>
            <a:off x="758816"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phối giá xe cho thấy giá xe tập trung ở mức trung bình, có ít xe giá cao.
Biểu đồ phân phối quãng đường đã đi cho thấy đa số xe đã đi quãng đường trung bình.
Biểu đồ phân phối dung tích động cơ cho thấy dung tích động cơ tăng dần qua các năm.</a:t>
            </a:r>
            <a:endParaRPr kumimoji="1" lang="zh-CN" altLang="en-US"/>
          </a:p>
        </p:txBody>
      </p:sp>
      <p:sp>
        <p:nvSpPr>
          <p:cNvPr id="9" name="标题 1">
            <a:extLst>
              <a:ext uri="{FF2B5EF4-FFF2-40B4-BE49-F238E27FC236}">
                <a16:creationId xmlns:a16="http://schemas.microsoft.com/office/drawing/2014/main" id="{4D78123E-0D22-17AC-65F4-77EDA1A41A2F}"/>
              </a:ext>
            </a:extLst>
          </p:cNvPr>
          <p:cNvSpPr txBox="1"/>
          <p:nvPr/>
        </p:nvSpPr>
        <p:spPr>
          <a:xfrm>
            <a:off x="1336011"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a:extLst>
              <a:ext uri="{FF2B5EF4-FFF2-40B4-BE49-F238E27FC236}">
                <a16:creationId xmlns:a16="http://schemas.microsoft.com/office/drawing/2014/main" id="{F54B85FB-9AE1-E54B-9B25-D765CDC68B8C}"/>
              </a:ext>
            </a:extLst>
          </p:cNvPr>
          <p:cNvSpPr txBox="1"/>
          <p:nvPr/>
        </p:nvSpPr>
        <p:spPr>
          <a:xfrm>
            <a:off x="1542356"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11" name="标题 1">
            <a:extLst>
              <a:ext uri="{FF2B5EF4-FFF2-40B4-BE49-F238E27FC236}">
                <a16:creationId xmlns:a16="http://schemas.microsoft.com/office/drawing/2014/main" id="{85546E63-B853-602B-5B13-5A23B86C2605}"/>
              </a:ext>
            </a:extLst>
          </p:cNvPr>
          <p:cNvSpPr txBox="1"/>
          <p:nvPr/>
        </p:nvSpPr>
        <p:spPr>
          <a:xfrm>
            <a:off x="3459610"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a:extLst>
              <a:ext uri="{FF2B5EF4-FFF2-40B4-BE49-F238E27FC236}">
                <a16:creationId xmlns:a16="http://schemas.microsoft.com/office/drawing/2014/main" id="{87335B93-B7F7-D49A-75EE-7CD1E7D4C9A7}"/>
              </a:ext>
            </a:extLst>
          </p:cNvPr>
          <p:cNvSpPr txBox="1"/>
          <p:nvPr/>
        </p:nvSpPr>
        <p:spPr>
          <a:xfrm>
            <a:off x="5280108"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a:extLst>
              <a:ext uri="{FF2B5EF4-FFF2-40B4-BE49-F238E27FC236}">
                <a16:creationId xmlns:a16="http://schemas.microsoft.com/office/drawing/2014/main" id="{3D47E3A4-4F4C-FE42-4FBC-D2F45D2010F9}"/>
              </a:ext>
            </a:extLst>
          </p:cNvPr>
          <p:cNvSpPr txBox="1"/>
          <p:nvPr/>
        </p:nvSpPr>
        <p:spPr>
          <a:xfrm>
            <a:off x="3573440"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62865505-ABBD-4382-3055-4ACFD3074FD7}"/>
              </a:ext>
            </a:extLst>
          </p:cNvPr>
          <p:cNvSpPr txBox="1"/>
          <p:nvPr/>
        </p:nvSpPr>
        <p:spPr>
          <a:xfrm>
            <a:off x="3430289"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a:extLst>
              <a:ext uri="{FF2B5EF4-FFF2-40B4-BE49-F238E27FC236}">
                <a16:creationId xmlns:a16="http://schemas.microsoft.com/office/drawing/2014/main" id="{7A03F056-2D84-D5F6-6BC1-C38F9310C815}"/>
              </a:ext>
            </a:extLst>
          </p:cNvPr>
          <p:cNvSpPr txBox="1"/>
          <p:nvPr/>
        </p:nvSpPr>
        <p:spPr>
          <a:xfrm>
            <a:off x="3648679"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bố các đặc trưng</a:t>
            </a:r>
            <a:endParaRPr kumimoji="1" lang="zh-CN" altLang="en-US"/>
          </a:p>
        </p:txBody>
      </p:sp>
      <p:sp>
        <p:nvSpPr>
          <p:cNvPr id="16" name="标题 1">
            <a:extLst>
              <a:ext uri="{FF2B5EF4-FFF2-40B4-BE49-F238E27FC236}">
                <a16:creationId xmlns:a16="http://schemas.microsoft.com/office/drawing/2014/main" id="{7F9ADCCB-DC29-BBF2-D4BB-49B392F205E1}"/>
              </a:ext>
            </a:extLst>
          </p:cNvPr>
          <p:cNvSpPr txBox="1"/>
          <p:nvPr/>
        </p:nvSpPr>
        <p:spPr>
          <a:xfrm>
            <a:off x="3528705"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bố loại nhiên liệu cho thấy xe chạy xăng chiếm đa số, xe chạy dầu chiếm tỷ lệ nhỏ.
Biểu đồ phân bố số chỗ ngồi cho thấy xe 5 chỗ ngồi chiếm tỷ lệ cao nhất.
Biểu đồ phân bố công suất tối đa cho thấy công suất tối đa tăng dần qua các năm.</a:t>
            </a:r>
            <a:endParaRPr kumimoji="1" lang="zh-CN" altLang="en-US"/>
          </a:p>
        </p:txBody>
      </p:sp>
      <p:sp>
        <p:nvSpPr>
          <p:cNvPr id="17" name="标题 1">
            <a:extLst>
              <a:ext uri="{FF2B5EF4-FFF2-40B4-BE49-F238E27FC236}">
                <a16:creationId xmlns:a16="http://schemas.microsoft.com/office/drawing/2014/main" id="{B24AC991-5EF2-30C6-67EF-BB8431BD6CCC}"/>
              </a:ext>
            </a:extLst>
          </p:cNvPr>
          <p:cNvSpPr txBox="1"/>
          <p:nvPr/>
        </p:nvSpPr>
        <p:spPr>
          <a:xfrm>
            <a:off x="4105900"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a:extLst>
              <a:ext uri="{FF2B5EF4-FFF2-40B4-BE49-F238E27FC236}">
                <a16:creationId xmlns:a16="http://schemas.microsoft.com/office/drawing/2014/main" id="{18D3ACB7-B753-9465-88CC-1C891BE15F65}"/>
              </a:ext>
            </a:extLst>
          </p:cNvPr>
          <p:cNvSpPr txBox="1"/>
          <p:nvPr/>
        </p:nvSpPr>
        <p:spPr>
          <a:xfrm>
            <a:off x="4312245"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02</a:t>
            </a:r>
            <a:endParaRPr kumimoji="1" lang="zh-CN" altLang="en-US"/>
          </a:p>
        </p:txBody>
      </p:sp>
      <p:sp>
        <p:nvSpPr>
          <p:cNvPr id="19" name="标题 1">
            <a:extLst>
              <a:ext uri="{FF2B5EF4-FFF2-40B4-BE49-F238E27FC236}">
                <a16:creationId xmlns:a16="http://schemas.microsoft.com/office/drawing/2014/main" id="{EC487939-9C84-F43F-2BE2-8E3AD110C94F}"/>
              </a:ext>
            </a:extLst>
          </p:cNvPr>
          <p:cNvSpPr txBox="1"/>
          <p:nvPr/>
        </p:nvSpPr>
        <p:spPr>
          <a:xfrm>
            <a:off x="622949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a:extLst>
              <a:ext uri="{FF2B5EF4-FFF2-40B4-BE49-F238E27FC236}">
                <a16:creationId xmlns:a16="http://schemas.microsoft.com/office/drawing/2014/main" id="{4121FEC4-A064-DBF4-90D3-CBDA6F3DD473}"/>
              </a:ext>
            </a:extLst>
          </p:cNvPr>
          <p:cNvSpPr txBox="1"/>
          <p:nvPr/>
        </p:nvSpPr>
        <p:spPr>
          <a:xfrm>
            <a:off x="804999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a:extLst>
              <a:ext uri="{FF2B5EF4-FFF2-40B4-BE49-F238E27FC236}">
                <a16:creationId xmlns:a16="http://schemas.microsoft.com/office/drawing/2014/main" id="{1A44A0EF-5B19-95A0-FDC6-61F1245C9E4E}"/>
              </a:ext>
            </a:extLst>
          </p:cNvPr>
          <p:cNvSpPr txBox="1"/>
          <p:nvPr/>
        </p:nvSpPr>
        <p:spPr>
          <a:xfrm>
            <a:off x="634332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a:extLst>
              <a:ext uri="{FF2B5EF4-FFF2-40B4-BE49-F238E27FC236}">
                <a16:creationId xmlns:a16="http://schemas.microsoft.com/office/drawing/2014/main" id="{74A13BE6-6695-1D35-557A-468CD0F5B4BF}"/>
              </a:ext>
            </a:extLst>
          </p:cNvPr>
          <p:cNvSpPr txBox="1"/>
          <p:nvPr/>
        </p:nvSpPr>
        <p:spPr>
          <a:xfrm>
            <a:off x="620017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a:extLst>
              <a:ext uri="{FF2B5EF4-FFF2-40B4-BE49-F238E27FC236}">
                <a16:creationId xmlns:a16="http://schemas.microsoft.com/office/drawing/2014/main" id="{BA8B5964-79C8-A4A2-957C-56939A74B50B}"/>
              </a:ext>
            </a:extLst>
          </p:cNvPr>
          <p:cNvSpPr txBox="1"/>
          <p:nvPr/>
        </p:nvSpPr>
        <p:spPr>
          <a:xfrm>
            <a:off x="641856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số mẫu xe cũ theo năm sản xuất (2000–2020)</a:t>
            </a:r>
            <a:endParaRPr kumimoji="1" lang="zh-CN" altLang="en-US"/>
          </a:p>
        </p:txBody>
      </p:sp>
      <p:sp>
        <p:nvSpPr>
          <p:cNvPr id="24" name="标题 1">
            <a:extLst>
              <a:ext uri="{FF2B5EF4-FFF2-40B4-BE49-F238E27FC236}">
                <a16:creationId xmlns:a16="http://schemas.microsoft.com/office/drawing/2014/main" id="{236835DB-6930-E8D7-1F67-D748F3686C4C}"/>
              </a:ext>
            </a:extLst>
          </p:cNvPr>
          <p:cNvSpPr txBox="1"/>
          <p:nvPr/>
        </p:nvSpPr>
        <p:spPr>
          <a:xfrm>
            <a:off x="629859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số lượng xe cũ tăng đều qua các năm, thị trường xe cũ sôi động.</a:t>
            </a:r>
            <a:endParaRPr kumimoji="1" lang="zh-CN" altLang="en-US"/>
          </a:p>
        </p:txBody>
      </p:sp>
      <p:sp>
        <p:nvSpPr>
          <p:cNvPr id="25" name="标题 1">
            <a:extLst>
              <a:ext uri="{FF2B5EF4-FFF2-40B4-BE49-F238E27FC236}">
                <a16:creationId xmlns:a16="http://schemas.microsoft.com/office/drawing/2014/main" id="{CFA64C9A-FEF9-521F-9546-B598F0DE5868}"/>
              </a:ext>
            </a:extLst>
          </p:cNvPr>
          <p:cNvSpPr txBox="1"/>
          <p:nvPr/>
        </p:nvSpPr>
        <p:spPr>
          <a:xfrm>
            <a:off x="687578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a:extLst>
              <a:ext uri="{FF2B5EF4-FFF2-40B4-BE49-F238E27FC236}">
                <a16:creationId xmlns:a16="http://schemas.microsoft.com/office/drawing/2014/main" id="{89BBF0D8-2804-D009-6B39-EFE37452BCA9}"/>
              </a:ext>
            </a:extLst>
          </p:cNvPr>
          <p:cNvSpPr txBox="1"/>
          <p:nvPr/>
        </p:nvSpPr>
        <p:spPr>
          <a:xfrm>
            <a:off x="708213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27" name="标题 1">
            <a:extLst>
              <a:ext uri="{FF2B5EF4-FFF2-40B4-BE49-F238E27FC236}">
                <a16:creationId xmlns:a16="http://schemas.microsoft.com/office/drawing/2014/main" id="{952B243A-716F-8B71-3C30-ADF3A445215D}"/>
              </a:ext>
            </a:extLst>
          </p:cNvPr>
          <p:cNvSpPr txBox="1"/>
          <p:nvPr/>
        </p:nvSpPr>
        <p:spPr>
          <a:xfrm>
            <a:off x="899938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a:extLst>
              <a:ext uri="{FF2B5EF4-FFF2-40B4-BE49-F238E27FC236}">
                <a16:creationId xmlns:a16="http://schemas.microsoft.com/office/drawing/2014/main" id="{09FED7C7-46FC-EFF2-602C-D3FB2DC5A000}"/>
              </a:ext>
            </a:extLst>
          </p:cNvPr>
          <p:cNvSpPr txBox="1"/>
          <p:nvPr/>
        </p:nvSpPr>
        <p:spPr>
          <a:xfrm>
            <a:off x="1081988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a:extLst>
              <a:ext uri="{FF2B5EF4-FFF2-40B4-BE49-F238E27FC236}">
                <a16:creationId xmlns:a16="http://schemas.microsoft.com/office/drawing/2014/main" id="{52A3B7D5-BB8C-D463-D517-C748007C67AC}"/>
              </a:ext>
            </a:extLst>
          </p:cNvPr>
          <p:cNvSpPr txBox="1"/>
          <p:nvPr/>
        </p:nvSpPr>
        <p:spPr>
          <a:xfrm>
            <a:off x="911321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a:extLst>
              <a:ext uri="{FF2B5EF4-FFF2-40B4-BE49-F238E27FC236}">
                <a16:creationId xmlns:a16="http://schemas.microsoft.com/office/drawing/2014/main" id="{4F33B5CC-C111-8522-641F-BC2F229F056B}"/>
              </a:ext>
            </a:extLst>
          </p:cNvPr>
          <p:cNvSpPr txBox="1"/>
          <p:nvPr/>
        </p:nvSpPr>
        <p:spPr>
          <a:xfrm>
            <a:off x="897006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a:extLst>
              <a:ext uri="{FF2B5EF4-FFF2-40B4-BE49-F238E27FC236}">
                <a16:creationId xmlns:a16="http://schemas.microsoft.com/office/drawing/2014/main" id="{D3FB11DB-18D2-D441-0CBB-A21843D84466}"/>
              </a:ext>
            </a:extLst>
          </p:cNvPr>
          <p:cNvSpPr txBox="1"/>
          <p:nvPr/>
        </p:nvSpPr>
        <p:spPr>
          <a:xfrm>
            <a:off x="918845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nhiên liệu (2000-2020)</a:t>
            </a:r>
            <a:endParaRPr kumimoji="1" lang="zh-CN" altLang="en-US"/>
          </a:p>
        </p:txBody>
      </p:sp>
      <p:sp>
        <p:nvSpPr>
          <p:cNvPr id="32" name="标题 1">
            <a:extLst>
              <a:ext uri="{FF2B5EF4-FFF2-40B4-BE49-F238E27FC236}">
                <a16:creationId xmlns:a16="http://schemas.microsoft.com/office/drawing/2014/main" id="{55A4DA02-D3E0-4346-C21A-17B5DEB3FEF3}"/>
              </a:ext>
            </a:extLst>
          </p:cNvPr>
          <p:cNvSpPr txBox="1"/>
          <p:nvPr/>
        </p:nvSpPr>
        <p:spPr>
          <a:xfrm>
            <a:off x="906848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chạy xăng luôn chiếm tỷ lệ cao, xe chạy dầu tăng dần qua các năm.</a:t>
            </a:r>
            <a:endParaRPr kumimoji="1" lang="zh-CN" altLang="en-US"/>
          </a:p>
        </p:txBody>
      </p:sp>
      <p:sp>
        <p:nvSpPr>
          <p:cNvPr id="33" name="标题 1">
            <a:extLst>
              <a:ext uri="{FF2B5EF4-FFF2-40B4-BE49-F238E27FC236}">
                <a16:creationId xmlns:a16="http://schemas.microsoft.com/office/drawing/2014/main" id="{DB0D32AA-077B-0AEF-5291-FD0AC46507CE}"/>
              </a:ext>
            </a:extLst>
          </p:cNvPr>
          <p:cNvSpPr txBox="1"/>
          <p:nvPr/>
        </p:nvSpPr>
        <p:spPr>
          <a:xfrm>
            <a:off x="964567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a:extLst>
              <a:ext uri="{FF2B5EF4-FFF2-40B4-BE49-F238E27FC236}">
                <a16:creationId xmlns:a16="http://schemas.microsoft.com/office/drawing/2014/main" id="{89FE34A3-74D8-F920-528F-5A8C47710541}"/>
              </a:ext>
            </a:extLst>
          </p:cNvPr>
          <p:cNvSpPr txBox="1"/>
          <p:nvPr/>
        </p:nvSpPr>
        <p:spPr>
          <a:xfrm>
            <a:off x="985202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04</a:t>
            </a:r>
            <a:endParaRPr kumimoji="1" lang="zh-CN" altLang="en-US"/>
          </a:p>
        </p:txBody>
      </p:sp>
      <p:sp>
        <p:nvSpPr>
          <p:cNvPr id="35" name="标题 1">
            <a:extLst>
              <a:ext uri="{FF2B5EF4-FFF2-40B4-BE49-F238E27FC236}">
                <a16:creationId xmlns:a16="http://schemas.microsoft.com/office/drawing/2014/main" id="{8B688112-C78D-1C8C-B028-61A7266A693B}"/>
              </a:ext>
            </a:extLst>
          </p:cNvPr>
          <p:cNvSpPr txBox="1"/>
          <p:nvPr/>
        </p:nvSpPr>
        <p:spPr>
          <a:xfrm>
            <a:off x="689721"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a:extLst>
              <a:ext uri="{FF2B5EF4-FFF2-40B4-BE49-F238E27FC236}">
                <a16:creationId xmlns:a16="http://schemas.microsoft.com/office/drawing/2014/main" id="{81FFF51E-5E78-FAB9-2CEA-53CCF20AB578}"/>
              </a:ext>
            </a:extLst>
          </p:cNvPr>
          <p:cNvSpPr txBox="1"/>
          <p:nvPr/>
        </p:nvSpPr>
        <p:spPr>
          <a:xfrm>
            <a:off x="251021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a:extLst>
              <a:ext uri="{FF2B5EF4-FFF2-40B4-BE49-F238E27FC236}">
                <a16:creationId xmlns:a16="http://schemas.microsoft.com/office/drawing/2014/main" id="{53B56871-2AAF-4537-2E1A-1E3F9ED1DFB2}"/>
              </a:ext>
            </a:extLst>
          </p:cNvPr>
          <p:cNvSpPr txBox="1"/>
          <p:nvPr/>
        </p:nvSpPr>
        <p:spPr>
          <a:xfrm>
            <a:off x="803551"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8" name="标题 1">
            <a:extLst>
              <a:ext uri="{FF2B5EF4-FFF2-40B4-BE49-F238E27FC236}">
                <a16:creationId xmlns:a16="http://schemas.microsoft.com/office/drawing/2014/main" id="{95BDAB72-D54E-8FFA-6B69-7F8C1C51DD2B}"/>
              </a:ext>
            </a:extLst>
          </p:cNvPr>
          <p:cNvSpPr txBox="1"/>
          <p:nvPr/>
        </p:nvSpPr>
        <p:spPr>
          <a:xfrm>
            <a:off x="660400"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9" name="标题 1">
            <a:extLst>
              <a:ext uri="{FF2B5EF4-FFF2-40B4-BE49-F238E27FC236}">
                <a16:creationId xmlns:a16="http://schemas.microsoft.com/office/drawing/2014/main" id="{9010DB53-0307-E346-5530-F3174152532D}"/>
              </a:ext>
            </a:extLst>
          </p:cNvPr>
          <p:cNvSpPr txBox="1"/>
          <p:nvPr/>
        </p:nvSpPr>
        <p:spPr>
          <a:xfrm>
            <a:off x="878790"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hộp số (2000–2020)</a:t>
            </a:r>
            <a:endParaRPr kumimoji="1" lang="zh-CN" altLang="en-US"/>
          </a:p>
        </p:txBody>
      </p:sp>
      <p:sp>
        <p:nvSpPr>
          <p:cNvPr id="40" name="标题 1">
            <a:extLst>
              <a:ext uri="{FF2B5EF4-FFF2-40B4-BE49-F238E27FC236}">
                <a16:creationId xmlns:a16="http://schemas.microsoft.com/office/drawing/2014/main" id="{F72A76EA-AFB1-69FF-874A-D569C10F4668}"/>
              </a:ext>
            </a:extLst>
          </p:cNvPr>
          <p:cNvSpPr txBox="1"/>
          <p:nvPr/>
        </p:nvSpPr>
        <p:spPr>
          <a:xfrm>
            <a:off x="758816"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số tự động chiếm tỷ lệ cao, xe số sàn giảm dần qua các năm.</a:t>
            </a:r>
            <a:endParaRPr kumimoji="1" lang="zh-CN" altLang="en-US"/>
          </a:p>
        </p:txBody>
      </p:sp>
      <p:sp>
        <p:nvSpPr>
          <p:cNvPr id="41" name="标题 1">
            <a:extLst>
              <a:ext uri="{FF2B5EF4-FFF2-40B4-BE49-F238E27FC236}">
                <a16:creationId xmlns:a16="http://schemas.microsoft.com/office/drawing/2014/main" id="{C42BD2F6-DE62-DEBC-0B90-4A24A4C08964}"/>
              </a:ext>
            </a:extLst>
          </p:cNvPr>
          <p:cNvSpPr txBox="1"/>
          <p:nvPr/>
        </p:nvSpPr>
        <p:spPr>
          <a:xfrm>
            <a:off x="1336011"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a:extLst>
              <a:ext uri="{FF2B5EF4-FFF2-40B4-BE49-F238E27FC236}">
                <a16:creationId xmlns:a16="http://schemas.microsoft.com/office/drawing/2014/main" id="{BAAB854C-5528-B9A6-11F4-BD246085FA72}"/>
              </a:ext>
            </a:extLst>
          </p:cNvPr>
          <p:cNvSpPr txBox="1"/>
          <p:nvPr/>
        </p:nvSpPr>
        <p:spPr>
          <a:xfrm>
            <a:off x="1542356"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43" name="标题 1">
            <a:extLst>
              <a:ext uri="{FF2B5EF4-FFF2-40B4-BE49-F238E27FC236}">
                <a16:creationId xmlns:a16="http://schemas.microsoft.com/office/drawing/2014/main" id="{A07C3732-D42E-58EB-8142-3A79DEE3C11E}"/>
              </a:ext>
            </a:extLst>
          </p:cNvPr>
          <p:cNvSpPr txBox="1"/>
          <p:nvPr/>
        </p:nvSpPr>
        <p:spPr>
          <a:xfrm>
            <a:off x="3459610"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a:extLst>
              <a:ext uri="{FF2B5EF4-FFF2-40B4-BE49-F238E27FC236}">
                <a16:creationId xmlns:a16="http://schemas.microsoft.com/office/drawing/2014/main" id="{F3E7F357-C8DE-560D-FC4E-4AF1AF944591}"/>
              </a:ext>
            </a:extLst>
          </p:cNvPr>
          <p:cNvSpPr txBox="1"/>
          <p:nvPr/>
        </p:nvSpPr>
        <p:spPr>
          <a:xfrm>
            <a:off x="5280108"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a:extLst>
              <a:ext uri="{FF2B5EF4-FFF2-40B4-BE49-F238E27FC236}">
                <a16:creationId xmlns:a16="http://schemas.microsoft.com/office/drawing/2014/main" id="{86A7F837-6DE2-F539-A3C3-C5BE920FDAB7}"/>
              </a:ext>
            </a:extLst>
          </p:cNvPr>
          <p:cNvSpPr txBox="1"/>
          <p:nvPr/>
        </p:nvSpPr>
        <p:spPr>
          <a:xfrm>
            <a:off x="3573440" y="382502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6" name="标题 1">
            <a:extLst>
              <a:ext uri="{FF2B5EF4-FFF2-40B4-BE49-F238E27FC236}">
                <a16:creationId xmlns:a16="http://schemas.microsoft.com/office/drawing/2014/main" id="{368926D0-DB1D-289E-F3A2-A2AADBEEAC55}"/>
              </a:ext>
            </a:extLst>
          </p:cNvPr>
          <p:cNvSpPr txBox="1"/>
          <p:nvPr/>
        </p:nvSpPr>
        <p:spPr>
          <a:xfrm>
            <a:off x="3430289"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7" name="标题 1">
            <a:extLst>
              <a:ext uri="{FF2B5EF4-FFF2-40B4-BE49-F238E27FC236}">
                <a16:creationId xmlns:a16="http://schemas.microsoft.com/office/drawing/2014/main" id="{9E21135D-525B-B1DE-2B22-4939D280B7C6}"/>
              </a:ext>
            </a:extLst>
          </p:cNvPr>
          <p:cNvSpPr txBox="1"/>
          <p:nvPr/>
        </p:nvSpPr>
        <p:spPr>
          <a:xfrm>
            <a:off x="3648679"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số đời chủ sở hữu (2000–2020)</a:t>
            </a:r>
            <a:endParaRPr kumimoji="1" lang="zh-CN" altLang="en-US"/>
          </a:p>
        </p:txBody>
      </p:sp>
      <p:sp>
        <p:nvSpPr>
          <p:cNvPr id="48" name="标题 1">
            <a:extLst>
              <a:ext uri="{FF2B5EF4-FFF2-40B4-BE49-F238E27FC236}">
                <a16:creationId xmlns:a16="http://schemas.microsoft.com/office/drawing/2014/main" id="{832DCACA-AFD5-145F-92E7-ACB71537ECFE}"/>
              </a:ext>
            </a:extLst>
          </p:cNvPr>
          <p:cNvSpPr txBox="1"/>
          <p:nvPr/>
        </p:nvSpPr>
        <p:spPr>
          <a:xfrm>
            <a:off x="3528705"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có 1 chủ sở hữu chiếm tỷ lệ cao, xe có nhiều chủ sở hữu giảm dần.</a:t>
            </a:r>
            <a:endParaRPr kumimoji="1" lang="zh-CN" altLang="en-US"/>
          </a:p>
        </p:txBody>
      </p:sp>
      <p:sp>
        <p:nvSpPr>
          <p:cNvPr id="49" name="标题 1">
            <a:extLst>
              <a:ext uri="{FF2B5EF4-FFF2-40B4-BE49-F238E27FC236}">
                <a16:creationId xmlns:a16="http://schemas.microsoft.com/office/drawing/2014/main" id="{B06424E4-FD71-4BBA-BF72-4C7650968B70}"/>
              </a:ext>
            </a:extLst>
          </p:cNvPr>
          <p:cNvSpPr txBox="1"/>
          <p:nvPr/>
        </p:nvSpPr>
        <p:spPr>
          <a:xfrm>
            <a:off x="4105900"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a:extLst>
              <a:ext uri="{FF2B5EF4-FFF2-40B4-BE49-F238E27FC236}">
                <a16:creationId xmlns:a16="http://schemas.microsoft.com/office/drawing/2014/main" id="{CFEB4C59-1589-F870-F24E-F438C9FE786E}"/>
              </a:ext>
            </a:extLst>
          </p:cNvPr>
          <p:cNvSpPr txBox="1"/>
          <p:nvPr/>
        </p:nvSpPr>
        <p:spPr>
          <a:xfrm>
            <a:off x="4312245"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06</a:t>
            </a:r>
            <a:endParaRPr kumimoji="1" lang="zh-CN" altLang="en-US"/>
          </a:p>
        </p:txBody>
      </p:sp>
      <p:sp>
        <p:nvSpPr>
          <p:cNvPr id="51" name="标题 1">
            <a:extLst>
              <a:ext uri="{FF2B5EF4-FFF2-40B4-BE49-F238E27FC236}">
                <a16:creationId xmlns:a16="http://schemas.microsoft.com/office/drawing/2014/main" id="{F532C3B9-C5AF-E59A-9ED8-5A4BE75162E9}"/>
              </a:ext>
            </a:extLst>
          </p:cNvPr>
          <p:cNvSpPr txBox="1"/>
          <p:nvPr/>
        </p:nvSpPr>
        <p:spPr>
          <a:xfrm>
            <a:off x="622949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a:extLst>
              <a:ext uri="{FF2B5EF4-FFF2-40B4-BE49-F238E27FC236}">
                <a16:creationId xmlns:a16="http://schemas.microsoft.com/office/drawing/2014/main" id="{7F013A15-79CD-EF9D-91B9-E78515067DF9}"/>
              </a:ext>
            </a:extLst>
          </p:cNvPr>
          <p:cNvSpPr txBox="1"/>
          <p:nvPr/>
        </p:nvSpPr>
        <p:spPr>
          <a:xfrm>
            <a:off x="804999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a:extLst>
              <a:ext uri="{FF2B5EF4-FFF2-40B4-BE49-F238E27FC236}">
                <a16:creationId xmlns:a16="http://schemas.microsoft.com/office/drawing/2014/main" id="{1B24F698-BF0C-BAF9-C1B9-C23E6FB35A2A}"/>
              </a:ext>
            </a:extLst>
          </p:cNvPr>
          <p:cNvSpPr txBox="1"/>
          <p:nvPr/>
        </p:nvSpPr>
        <p:spPr>
          <a:xfrm>
            <a:off x="634332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4" name="标题 1">
            <a:extLst>
              <a:ext uri="{FF2B5EF4-FFF2-40B4-BE49-F238E27FC236}">
                <a16:creationId xmlns:a16="http://schemas.microsoft.com/office/drawing/2014/main" id="{BC3E9F9E-E598-56AE-9F13-59207559CF6C}"/>
              </a:ext>
            </a:extLst>
          </p:cNvPr>
          <p:cNvSpPr txBox="1"/>
          <p:nvPr/>
        </p:nvSpPr>
        <p:spPr>
          <a:xfrm>
            <a:off x="620017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5" name="标题 1">
            <a:extLst>
              <a:ext uri="{FF2B5EF4-FFF2-40B4-BE49-F238E27FC236}">
                <a16:creationId xmlns:a16="http://schemas.microsoft.com/office/drawing/2014/main" id="{E50348E0-E1FA-1199-1CD7-586ABA9712DB}"/>
              </a:ext>
            </a:extLst>
          </p:cNvPr>
          <p:cNvSpPr txBox="1"/>
          <p:nvPr/>
        </p:nvSpPr>
        <p:spPr>
          <a:xfrm>
            <a:off x="641856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889">
                <a:ln w="12700">
                  <a:noFill/>
                </a:ln>
                <a:solidFill>
                  <a:srgbClr val="FFFFFF">
                    <a:alpha val="100000"/>
                  </a:srgbClr>
                </a:solidFill>
                <a:latin typeface="Source Han Sans CN Bold"/>
                <a:ea typeface="Source Han Sans CN Bold"/>
                <a:cs typeface="Source Han Sans CN Bold"/>
              </a:rPr>
              <a:t>Biểu đồ thống kê số lượng xe của các hãng phổ biến theo năm sản xuất</a:t>
            </a:r>
            <a:endParaRPr kumimoji="1" lang="zh-CN" altLang="en-US"/>
          </a:p>
        </p:txBody>
      </p:sp>
      <p:sp>
        <p:nvSpPr>
          <p:cNvPr id="56" name="标题 1">
            <a:extLst>
              <a:ext uri="{FF2B5EF4-FFF2-40B4-BE49-F238E27FC236}">
                <a16:creationId xmlns:a16="http://schemas.microsoft.com/office/drawing/2014/main" id="{DA621877-84D7-39A9-3DBF-7BE2937D2B69}"/>
              </a:ext>
            </a:extLst>
          </p:cNvPr>
          <p:cNvSpPr txBox="1"/>
          <p:nvPr/>
        </p:nvSpPr>
        <p:spPr>
          <a:xfrm>
            <a:off x="629859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hãng Maruti Suzuki luôn dẫn đầu, hãng Hyundai tăng dần qua các năm.</a:t>
            </a:r>
            <a:endParaRPr kumimoji="1" lang="zh-CN" altLang="en-US"/>
          </a:p>
        </p:txBody>
      </p:sp>
      <p:sp>
        <p:nvSpPr>
          <p:cNvPr id="57" name="标题 1">
            <a:extLst>
              <a:ext uri="{FF2B5EF4-FFF2-40B4-BE49-F238E27FC236}">
                <a16:creationId xmlns:a16="http://schemas.microsoft.com/office/drawing/2014/main" id="{44598994-0835-FB07-0981-955701ADA956}"/>
              </a:ext>
            </a:extLst>
          </p:cNvPr>
          <p:cNvSpPr txBox="1"/>
          <p:nvPr/>
        </p:nvSpPr>
        <p:spPr>
          <a:xfrm>
            <a:off x="687578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a:extLst>
              <a:ext uri="{FF2B5EF4-FFF2-40B4-BE49-F238E27FC236}">
                <a16:creationId xmlns:a16="http://schemas.microsoft.com/office/drawing/2014/main" id="{A3E048CC-572D-4907-6147-FEC14AA74E17}"/>
              </a:ext>
            </a:extLst>
          </p:cNvPr>
          <p:cNvSpPr txBox="1"/>
          <p:nvPr/>
        </p:nvSpPr>
        <p:spPr>
          <a:xfrm>
            <a:off x="708213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07</a:t>
            </a:r>
            <a:endParaRPr kumimoji="1" lang="zh-CN" altLang="en-US"/>
          </a:p>
        </p:txBody>
      </p:sp>
      <p:sp>
        <p:nvSpPr>
          <p:cNvPr id="59" name="标题 1">
            <a:extLst>
              <a:ext uri="{FF2B5EF4-FFF2-40B4-BE49-F238E27FC236}">
                <a16:creationId xmlns:a16="http://schemas.microsoft.com/office/drawing/2014/main" id="{85FAE26D-BDF3-9981-D9CB-8348A327F289}"/>
              </a:ext>
            </a:extLst>
          </p:cNvPr>
          <p:cNvSpPr txBox="1"/>
          <p:nvPr/>
        </p:nvSpPr>
        <p:spPr>
          <a:xfrm>
            <a:off x="899938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a:extLst>
              <a:ext uri="{FF2B5EF4-FFF2-40B4-BE49-F238E27FC236}">
                <a16:creationId xmlns:a16="http://schemas.microsoft.com/office/drawing/2014/main" id="{7DE43B79-E453-5639-3FDE-CE869E4CE4DA}"/>
              </a:ext>
            </a:extLst>
          </p:cNvPr>
          <p:cNvSpPr txBox="1"/>
          <p:nvPr/>
        </p:nvSpPr>
        <p:spPr>
          <a:xfrm>
            <a:off x="1081988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a:extLst>
              <a:ext uri="{FF2B5EF4-FFF2-40B4-BE49-F238E27FC236}">
                <a16:creationId xmlns:a16="http://schemas.microsoft.com/office/drawing/2014/main" id="{870500E4-C777-718C-5F30-7E52B76983CD}"/>
              </a:ext>
            </a:extLst>
          </p:cNvPr>
          <p:cNvSpPr txBox="1"/>
          <p:nvPr/>
        </p:nvSpPr>
        <p:spPr>
          <a:xfrm>
            <a:off x="911321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a:extLst>
              <a:ext uri="{FF2B5EF4-FFF2-40B4-BE49-F238E27FC236}">
                <a16:creationId xmlns:a16="http://schemas.microsoft.com/office/drawing/2014/main" id="{F439AF4C-077F-E1FD-BCC6-1B7CFD5E3355}"/>
              </a:ext>
            </a:extLst>
          </p:cNvPr>
          <p:cNvSpPr txBox="1"/>
          <p:nvPr/>
        </p:nvSpPr>
        <p:spPr>
          <a:xfrm>
            <a:off x="897006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a:extLst>
              <a:ext uri="{FF2B5EF4-FFF2-40B4-BE49-F238E27FC236}">
                <a16:creationId xmlns:a16="http://schemas.microsoft.com/office/drawing/2014/main" id="{30E5938F-1DD5-1B0F-6318-83D613B1A4C6}"/>
              </a:ext>
            </a:extLst>
          </p:cNvPr>
          <p:cNvSpPr txBox="1"/>
          <p:nvPr/>
        </p:nvSpPr>
        <p:spPr>
          <a:xfrm>
            <a:off x="918845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tích giá bán theo năm (2000–2020)</a:t>
            </a:r>
            <a:endParaRPr kumimoji="1" lang="zh-CN" altLang="en-US"/>
          </a:p>
        </p:txBody>
      </p:sp>
      <p:sp>
        <p:nvSpPr>
          <p:cNvPr id="64" name="标题 1">
            <a:extLst>
              <a:ext uri="{FF2B5EF4-FFF2-40B4-BE49-F238E27FC236}">
                <a16:creationId xmlns:a16="http://schemas.microsoft.com/office/drawing/2014/main" id="{CFEEF540-3DBA-59B4-0252-66E744ECEE36}"/>
              </a:ext>
            </a:extLst>
          </p:cNvPr>
          <p:cNvSpPr txBox="1"/>
          <p:nvPr/>
        </p:nvSpPr>
        <p:spPr>
          <a:xfrm>
            <a:off x="906848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giá xe tăng dần qua các năm, thị trường xe có xu hướng cao cấp hóa.</a:t>
            </a:r>
            <a:endParaRPr kumimoji="1" lang="zh-CN" altLang="en-US"/>
          </a:p>
        </p:txBody>
      </p:sp>
      <p:sp>
        <p:nvSpPr>
          <p:cNvPr id="65" name="标题 1">
            <a:extLst>
              <a:ext uri="{FF2B5EF4-FFF2-40B4-BE49-F238E27FC236}">
                <a16:creationId xmlns:a16="http://schemas.microsoft.com/office/drawing/2014/main" id="{44867B8F-F3A2-B0F9-358C-52D1D7A40971}"/>
              </a:ext>
            </a:extLst>
          </p:cNvPr>
          <p:cNvSpPr txBox="1"/>
          <p:nvPr/>
        </p:nvSpPr>
        <p:spPr>
          <a:xfrm>
            <a:off x="964567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6" name="标题 1">
            <a:extLst>
              <a:ext uri="{FF2B5EF4-FFF2-40B4-BE49-F238E27FC236}">
                <a16:creationId xmlns:a16="http://schemas.microsoft.com/office/drawing/2014/main" id="{5B74E0C8-690A-1EC1-206E-76AF23D7D1CE}"/>
              </a:ext>
            </a:extLst>
          </p:cNvPr>
          <p:cNvSpPr txBox="1"/>
          <p:nvPr/>
        </p:nvSpPr>
        <p:spPr>
          <a:xfrm>
            <a:off x="985202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08</a:t>
            </a:r>
            <a:endParaRPr kumimoji="1" lang="zh-CN" altLang="en-US"/>
          </a:p>
        </p:txBody>
      </p:sp>
      <p:sp>
        <p:nvSpPr>
          <p:cNvPr id="67" name="标题 1">
            <a:extLst>
              <a:ext uri="{FF2B5EF4-FFF2-40B4-BE49-F238E27FC236}">
                <a16:creationId xmlns:a16="http://schemas.microsoft.com/office/drawing/2014/main" id="{45414875-9ED1-AE1B-5FD4-C30E16AC6330}"/>
              </a:ext>
            </a:extLst>
          </p:cNvPr>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Phân tích và khám phá dữ liệu</a:t>
            </a:r>
            <a:endParaRPr kumimoji="1" lang="zh-CN" altLang="en-US"/>
          </a:p>
        </p:txBody>
      </p:sp>
    </p:spTree>
    <p:extLst>
      <p:ext uri="{BB962C8B-B14F-4D97-AF65-F5344CB8AC3E}">
        <p14:creationId xmlns:p14="http://schemas.microsoft.com/office/powerpoint/2010/main" val="28888443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60134A-EE02-B8E3-F553-2C6E1AEFEE3C}"/>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EA09CD68-3635-247C-BC72-8275D5A03CF2}"/>
              </a:ext>
            </a:extLst>
          </p:cNvPr>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a:extLst>
              <a:ext uri="{FF2B5EF4-FFF2-40B4-BE49-F238E27FC236}">
                <a16:creationId xmlns:a16="http://schemas.microsoft.com/office/drawing/2014/main" id="{23C9C826-EF47-F17A-62B2-C3EF35E66AC8}"/>
              </a:ext>
            </a:extLst>
          </p:cNvPr>
          <p:cNvSpPr txBox="1"/>
          <p:nvPr/>
        </p:nvSpPr>
        <p:spPr>
          <a:xfrm>
            <a:off x="689721"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a:extLst>
              <a:ext uri="{FF2B5EF4-FFF2-40B4-BE49-F238E27FC236}">
                <a16:creationId xmlns:a16="http://schemas.microsoft.com/office/drawing/2014/main" id="{967E50AB-C816-9D73-7880-028E229B74C8}"/>
              </a:ext>
            </a:extLst>
          </p:cNvPr>
          <p:cNvSpPr txBox="1"/>
          <p:nvPr/>
        </p:nvSpPr>
        <p:spPr>
          <a:xfrm>
            <a:off x="251021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a:extLst>
              <a:ext uri="{FF2B5EF4-FFF2-40B4-BE49-F238E27FC236}">
                <a16:creationId xmlns:a16="http://schemas.microsoft.com/office/drawing/2014/main" id="{9CA77658-471C-E6FC-381B-6003A3FE1593}"/>
              </a:ext>
            </a:extLst>
          </p:cNvPr>
          <p:cNvSpPr txBox="1"/>
          <p:nvPr/>
        </p:nvSpPr>
        <p:spPr>
          <a:xfrm>
            <a:off x="803551"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a:extLst>
              <a:ext uri="{FF2B5EF4-FFF2-40B4-BE49-F238E27FC236}">
                <a16:creationId xmlns:a16="http://schemas.microsoft.com/office/drawing/2014/main" id="{B7A3FBCF-399D-CC43-6561-262F68385E46}"/>
              </a:ext>
            </a:extLst>
          </p:cNvPr>
          <p:cNvSpPr txBox="1"/>
          <p:nvPr/>
        </p:nvSpPr>
        <p:spPr>
          <a:xfrm>
            <a:off x="660400"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a:extLst>
              <a:ext uri="{FF2B5EF4-FFF2-40B4-BE49-F238E27FC236}">
                <a16:creationId xmlns:a16="http://schemas.microsoft.com/office/drawing/2014/main" id="{48DA24F9-B157-9EDC-65BB-648E184EF5D3}"/>
              </a:ext>
            </a:extLst>
          </p:cNvPr>
          <p:cNvSpPr txBox="1"/>
          <p:nvPr/>
        </p:nvSpPr>
        <p:spPr>
          <a:xfrm>
            <a:off x="878790"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phối của dữ liệu</a:t>
            </a:r>
            <a:endParaRPr kumimoji="1" lang="zh-CN" altLang="en-US"/>
          </a:p>
        </p:txBody>
      </p:sp>
      <p:sp>
        <p:nvSpPr>
          <p:cNvPr id="8" name="标题 1">
            <a:extLst>
              <a:ext uri="{FF2B5EF4-FFF2-40B4-BE49-F238E27FC236}">
                <a16:creationId xmlns:a16="http://schemas.microsoft.com/office/drawing/2014/main" id="{15B9C7B8-06AF-2D10-A5A5-5432F41F4BBC}"/>
              </a:ext>
            </a:extLst>
          </p:cNvPr>
          <p:cNvSpPr txBox="1"/>
          <p:nvPr/>
        </p:nvSpPr>
        <p:spPr>
          <a:xfrm>
            <a:off x="758816"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phối giá xe cho thấy giá xe tập trung ở mức trung bình, có ít xe giá cao.
Biểu đồ phân phối quãng đường đã đi cho thấy đa số xe đã đi quãng đường trung bình.
Biểu đồ phân phối dung tích động cơ cho thấy dung tích động cơ tăng dần qua các năm.</a:t>
            </a:r>
            <a:endParaRPr kumimoji="1" lang="zh-CN" altLang="en-US"/>
          </a:p>
        </p:txBody>
      </p:sp>
      <p:sp>
        <p:nvSpPr>
          <p:cNvPr id="9" name="标题 1">
            <a:extLst>
              <a:ext uri="{FF2B5EF4-FFF2-40B4-BE49-F238E27FC236}">
                <a16:creationId xmlns:a16="http://schemas.microsoft.com/office/drawing/2014/main" id="{B7D588C9-B4F0-95DD-4B2E-9909F1896E1E}"/>
              </a:ext>
            </a:extLst>
          </p:cNvPr>
          <p:cNvSpPr txBox="1"/>
          <p:nvPr/>
        </p:nvSpPr>
        <p:spPr>
          <a:xfrm>
            <a:off x="1336011"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a:extLst>
              <a:ext uri="{FF2B5EF4-FFF2-40B4-BE49-F238E27FC236}">
                <a16:creationId xmlns:a16="http://schemas.microsoft.com/office/drawing/2014/main" id="{E80F92CF-B53E-0DE5-59E8-51BF7C6D18C9}"/>
              </a:ext>
            </a:extLst>
          </p:cNvPr>
          <p:cNvSpPr txBox="1"/>
          <p:nvPr/>
        </p:nvSpPr>
        <p:spPr>
          <a:xfrm>
            <a:off x="1542356"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11" name="标题 1">
            <a:extLst>
              <a:ext uri="{FF2B5EF4-FFF2-40B4-BE49-F238E27FC236}">
                <a16:creationId xmlns:a16="http://schemas.microsoft.com/office/drawing/2014/main" id="{01AFB15D-3182-27F0-3A8C-D9C3E04D7572}"/>
              </a:ext>
            </a:extLst>
          </p:cNvPr>
          <p:cNvSpPr txBox="1"/>
          <p:nvPr/>
        </p:nvSpPr>
        <p:spPr>
          <a:xfrm>
            <a:off x="3459610"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a:extLst>
              <a:ext uri="{FF2B5EF4-FFF2-40B4-BE49-F238E27FC236}">
                <a16:creationId xmlns:a16="http://schemas.microsoft.com/office/drawing/2014/main" id="{2E849137-00A2-2ED9-D347-33424D0E5063}"/>
              </a:ext>
            </a:extLst>
          </p:cNvPr>
          <p:cNvSpPr txBox="1"/>
          <p:nvPr/>
        </p:nvSpPr>
        <p:spPr>
          <a:xfrm>
            <a:off x="5280108"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a:extLst>
              <a:ext uri="{FF2B5EF4-FFF2-40B4-BE49-F238E27FC236}">
                <a16:creationId xmlns:a16="http://schemas.microsoft.com/office/drawing/2014/main" id="{23CDC0C8-9C5A-5187-B22C-018F527B736F}"/>
              </a:ext>
            </a:extLst>
          </p:cNvPr>
          <p:cNvSpPr txBox="1"/>
          <p:nvPr/>
        </p:nvSpPr>
        <p:spPr>
          <a:xfrm>
            <a:off x="3573440"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A5F31A14-C75A-4978-5E73-6EE085BADD09}"/>
              </a:ext>
            </a:extLst>
          </p:cNvPr>
          <p:cNvSpPr txBox="1"/>
          <p:nvPr/>
        </p:nvSpPr>
        <p:spPr>
          <a:xfrm>
            <a:off x="3430289"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a:extLst>
              <a:ext uri="{FF2B5EF4-FFF2-40B4-BE49-F238E27FC236}">
                <a16:creationId xmlns:a16="http://schemas.microsoft.com/office/drawing/2014/main" id="{1C90CF49-CB71-098B-4208-0190B0EE0EF5}"/>
              </a:ext>
            </a:extLst>
          </p:cNvPr>
          <p:cNvSpPr txBox="1"/>
          <p:nvPr/>
        </p:nvSpPr>
        <p:spPr>
          <a:xfrm>
            <a:off x="3648679"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1170">
                <a:ln w="12700">
                  <a:noFill/>
                </a:ln>
                <a:solidFill>
                  <a:srgbClr val="FFFFFF">
                    <a:alpha val="100000"/>
                  </a:srgbClr>
                </a:solidFill>
                <a:latin typeface="Source Han Sans CN Bold"/>
                <a:ea typeface="Source Han Sans CN Bold"/>
                <a:cs typeface="Source Han Sans CN Bold"/>
              </a:rPr>
              <a:t>Biểu đồ phân bố các đặc trưng</a:t>
            </a:r>
            <a:endParaRPr kumimoji="1" lang="zh-CN" altLang="en-US"/>
          </a:p>
        </p:txBody>
      </p:sp>
      <p:sp>
        <p:nvSpPr>
          <p:cNvPr id="16" name="标题 1">
            <a:extLst>
              <a:ext uri="{FF2B5EF4-FFF2-40B4-BE49-F238E27FC236}">
                <a16:creationId xmlns:a16="http://schemas.microsoft.com/office/drawing/2014/main" id="{7070CD6C-B2C3-BB18-2ED3-A0E6982369EE}"/>
              </a:ext>
            </a:extLst>
          </p:cNvPr>
          <p:cNvSpPr txBox="1"/>
          <p:nvPr/>
        </p:nvSpPr>
        <p:spPr>
          <a:xfrm>
            <a:off x="3528705"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800">
                <a:ln w="12700">
                  <a:noFill/>
                </a:ln>
                <a:solidFill>
                  <a:srgbClr val="000000">
                    <a:alpha val="100000"/>
                  </a:srgbClr>
                </a:solidFill>
                <a:latin typeface="Source Han Sans"/>
                <a:ea typeface="Source Han Sans"/>
                <a:cs typeface="Source Han Sans"/>
              </a:rPr>
              <a:t>Biểu đồ phân bố loại nhiên liệu cho thấy xe chạy xăng chiếm đa số, xe chạy dầu chiếm tỷ lệ nhỏ.
Biểu đồ phân bố số chỗ ngồi cho thấy xe 5 chỗ ngồi chiếm tỷ lệ cao nhất.
Biểu đồ phân bố công suất tối đa cho thấy công suất tối đa tăng dần qua các năm.</a:t>
            </a:r>
            <a:endParaRPr kumimoji="1" lang="zh-CN" altLang="en-US"/>
          </a:p>
        </p:txBody>
      </p:sp>
      <p:sp>
        <p:nvSpPr>
          <p:cNvPr id="17" name="标题 1">
            <a:extLst>
              <a:ext uri="{FF2B5EF4-FFF2-40B4-BE49-F238E27FC236}">
                <a16:creationId xmlns:a16="http://schemas.microsoft.com/office/drawing/2014/main" id="{31F70255-6C6E-E691-896C-53DFD9DDE9D8}"/>
              </a:ext>
            </a:extLst>
          </p:cNvPr>
          <p:cNvSpPr txBox="1"/>
          <p:nvPr/>
        </p:nvSpPr>
        <p:spPr>
          <a:xfrm>
            <a:off x="4105900"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a:extLst>
              <a:ext uri="{FF2B5EF4-FFF2-40B4-BE49-F238E27FC236}">
                <a16:creationId xmlns:a16="http://schemas.microsoft.com/office/drawing/2014/main" id="{AABDEA44-F5EA-292B-12B4-50643B058110}"/>
              </a:ext>
            </a:extLst>
          </p:cNvPr>
          <p:cNvSpPr txBox="1"/>
          <p:nvPr/>
        </p:nvSpPr>
        <p:spPr>
          <a:xfrm>
            <a:off x="4312245"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02</a:t>
            </a:r>
            <a:endParaRPr kumimoji="1" lang="zh-CN" altLang="en-US"/>
          </a:p>
        </p:txBody>
      </p:sp>
      <p:sp>
        <p:nvSpPr>
          <p:cNvPr id="19" name="标题 1">
            <a:extLst>
              <a:ext uri="{FF2B5EF4-FFF2-40B4-BE49-F238E27FC236}">
                <a16:creationId xmlns:a16="http://schemas.microsoft.com/office/drawing/2014/main" id="{A14E1038-2EFD-B03B-99D0-63713029B446}"/>
              </a:ext>
            </a:extLst>
          </p:cNvPr>
          <p:cNvSpPr txBox="1"/>
          <p:nvPr/>
        </p:nvSpPr>
        <p:spPr>
          <a:xfrm>
            <a:off x="622949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a:extLst>
              <a:ext uri="{FF2B5EF4-FFF2-40B4-BE49-F238E27FC236}">
                <a16:creationId xmlns:a16="http://schemas.microsoft.com/office/drawing/2014/main" id="{6EA60551-42D3-E6E0-2571-3FE2D2DB9C71}"/>
              </a:ext>
            </a:extLst>
          </p:cNvPr>
          <p:cNvSpPr txBox="1"/>
          <p:nvPr/>
        </p:nvSpPr>
        <p:spPr>
          <a:xfrm>
            <a:off x="804999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a:extLst>
              <a:ext uri="{FF2B5EF4-FFF2-40B4-BE49-F238E27FC236}">
                <a16:creationId xmlns:a16="http://schemas.microsoft.com/office/drawing/2014/main" id="{C2B05DDD-B571-7956-B28E-B5EB0446DBFA}"/>
              </a:ext>
            </a:extLst>
          </p:cNvPr>
          <p:cNvSpPr txBox="1"/>
          <p:nvPr/>
        </p:nvSpPr>
        <p:spPr>
          <a:xfrm>
            <a:off x="634332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a:extLst>
              <a:ext uri="{FF2B5EF4-FFF2-40B4-BE49-F238E27FC236}">
                <a16:creationId xmlns:a16="http://schemas.microsoft.com/office/drawing/2014/main" id="{18349DA3-4784-4731-31CD-6CE853D41A58}"/>
              </a:ext>
            </a:extLst>
          </p:cNvPr>
          <p:cNvSpPr txBox="1"/>
          <p:nvPr/>
        </p:nvSpPr>
        <p:spPr>
          <a:xfrm>
            <a:off x="620017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a:extLst>
              <a:ext uri="{FF2B5EF4-FFF2-40B4-BE49-F238E27FC236}">
                <a16:creationId xmlns:a16="http://schemas.microsoft.com/office/drawing/2014/main" id="{55B05355-2F84-954D-4818-D23CFD160134}"/>
              </a:ext>
            </a:extLst>
          </p:cNvPr>
          <p:cNvSpPr txBox="1"/>
          <p:nvPr/>
        </p:nvSpPr>
        <p:spPr>
          <a:xfrm>
            <a:off x="641856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số mẫu xe cũ theo năm sản xuất (2000–2020)</a:t>
            </a:r>
            <a:endParaRPr kumimoji="1" lang="zh-CN" altLang="en-US"/>
          </a:p>
        </p:txBody>
      </p:sp>
      <p:sp>
        <p:nvSpPr>
          <p:cNvPr id="24" name="标题 1">
            <a:extLst>
              <a:ext uri="{FF2B5EF4-FFF2-40B4-BE49-F238E27FC236}">
                <a16:creationId xmlns:a16="http://schemas.microsoft.com/office/drawing/2014/main" id="{841E50DF-0B35-CA96-22AD-64C662F0F7EB}"/>
              </a:ext>
            </a:extLst>
          </p:cNvPr>
          <p:cNvSpPr txBox="1"/>
          <p:nvPr/>
        </p:nvSpPr>
        <p:spPr>
          <a:xfrm>
            <a:off x="629859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số lượng xe cũ tăng đều qua các năm, thị trường xe cũ sôi động.</a:t>
            </a:r>
            <a:endParaRPr kumimoji="1" lang="zh-CN" altLang="en-US"/>
          </a:p>
        </p:txBody>
      </p:sp>
      <p:sp>
        <p:nvSpPr>
          <p:cNvPr id="25" name="标题 1">
            <a:extLst>
              <a:ext uri="{FF2B5EF4-FFF2-40B4-BE49-F238E27FC236}">
                <a16:creationId xmlns:a16="http://schemas.microsoft.com/office/drawing/2014/main" id="{87045EA1-07C2-B899-1620-46ADC0DFE335}"/>
              </a:ext>
            </a:extLst>
          </p:cNvPr>
          <p:cNvSpPr txBox="1"/>
          <p:nvPr/>
        </p:nvSpPr>
        <p:spPr>
          <a:xfrm>
            <a:off x="687578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a:extLst>
              <a:ext uri="{FF2B5EF4-FFF2-40B4-BE49-F238E27FC236}">
                <a16:creationId xmlns:a16="http://schemas.microsoft.com/office/drawing/2014/main" id="{869E82C6-06A5-AFA3-F01C-4F39446E079A}"/>
              </a:ext>
            </a:extLst>
          </p:cNvPr>
          <p:cNvSpPr txBox="1"/>
          <p:nvPr/>
        </p:nvSpPr>
        <p:spPr>
          <a:xfrm>
            <a:off x="708213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27" name="标题 1">
            <a:extLst>
              <a:ext uri="{FF2B5EF4-FFF2-40B4-BE49-F238E27FC236}">
                <a16:creationId xmlns:a16="http://schemas.microsoft.com/office/drawing/2014/main" id="{083DA497-D6A9-7F70-E15D-0E3B5BA2A094}"/>
              </a:ext>
            </a:extLst>
          </p:cNvPr>
          <p:cNvSpPr txBox="1"/>
          <p:nvPr/>
        </p:nvSpPr>
        <p:spPr>
          <a:xfrm>
            <a:off x="8999389"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a:extLst>
              <a:ext uri="{FF2B5EF4-FFF2-40B4-BE49-F238E27FC236}">
                <a16:creationId xmlns:a16="http://schemas.microsoft.com/office/drawing/2014/main" id="{3997FD19-F280-E203-A555-A9DEB5B99F69}"/>
              </a:ext>
            </a:extLst>
          </p:cNvPr>
          <p:cNvSpPr txBox="1"/>
          <p:nvPr/>
        </p:nvSpPr>
        <p:spPr>
          <a:xfrm>
            <a:off x="10819887" y="1351280"/>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a:extLst>
              <a:ext uri="{FF2B5EF4-FFF2-40B4-BE49-F238E27FC236}">
                <a16:creationId xmlns:a16="http://schemas.microsoft.com/office/drawing/2014/main" id="{316C816D-C5DE-640F-7D93-620A730EE0E6}"/>
              </a:ext>
            </a:extLst>
          </p:cNvPr>
          <p:cNvSpPr txBox="1"/>
          <p:nvPr/>
        </p:nvSpPr>
        <p:spPr>
          <a:xfrm>
            <a:off x="9113219" y="1220200"/>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a:extLst>
              <a:ext uri="{FF2B5EF4-FFF2-40B4-BE49-F238E27FC236}">
                <a16:creationId xmlns:a16="http://schemas.microsoft.com/office/drawing/2014/main" id="{66B44948-0798-11D8-7308-068694DC0EB8}"/>
              </a:ext>
            </a:extLst>
          </p:cNvPr>
          <p:cNvSpPr txBox="1"/>
          <p:nvPr/>
        </p:nvSpPr>
        <p:spPr>
          <a:xfrm>
            <a:off x="8970068" y="1776714"/>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a:extLst>
              <a:ext uri="{FF2B5EF4-FFF2-40B4-BE49-F238E27FC236}">
                <a16:creationId xmlns:a16="http://schemas.microsoft.com/office/drawing/2014/main" id="{D7D544D2-A4C5-475E-4A92-7A27A7E5376E}"/>
              </a:ext>
            </a:extLst>
          </p:cNvPr>
          <p:cNvSpPr txBox="1"/>
          <p:nvPr/>
        </p:nvSpPr>
        <p:spPr>
          <a:xfrm>
            <a:off x="9188458" y="1300067"/>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nhiên liệu (2000-2020)</a:t>
            </a:r>
            <a:endParaRPr kumimoji="1" lang="zh-CN" altLang="en-US"/>
          </a:p>
        </p:txBody>
      </p:sp>
      <p:sp>
        <p:nvSpPr>
          <p:cNvPr id="32" name="标题 1">
            <a:extLst>
              <a:ext uri="{FF2B5EF4-FFF2-40B4-BE49-F238E27FC236}">
                <a16:creationId xmlns:a16="http://schemas.microsoft.com/office/drawing/2014/main" id="{88C8885B-5694-8648-4A8D-ACA2B70A5113}"/>
              </a:ext>
            </a:extLst>
          </p:cNvPr>
          <p:cNvSpPr txBox="1"/>
          <p:nvPr/>
        </p:nvSpPr>
        <p:spPr>
          <a:xfrm>
            <a:off x="9068484" y="1898344"/>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chạy xăng luôn chiếm tỷ lệ cao, xe chạy dầu tăng dần qua các năm.</a:t>
            </a:r>
            <a:endParaRPr kumimoji="1" lang="zh-CN" altLang="en-US"/>
          </a:p>
        </p:txBody>
      </p:sp>
      <p:sp>
        <p:nvSpPr>
          <p:cNvPr id="33" name="标题 1">
            <a:extLst>
              <a:ext uri="{FF2B5EF4-FFF2-40B4-BE49-F238E27FC236}">
                <a16:creationId xmlns:a16="http://schemas.microsoft.com/office/drawing/2014/main" id="{5AFDE448-AE9D-259C-A9A3-5AB5875A42C6}"/>
              </a:ext>
            </a:extLst>
          </p:cNvPr>
          <p:cNvSpPr txBox="1"/>
          <p:nvPr/>
        </p:nvSpPr>
        <p:spPr>
          <a:xfrm>
            <a:off x="9645679" y="3078759"/>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a:extLst>
              <a:ext uri="{FF2B5EF4-FFF2-40B4-BE49-F238E27FC236}">
                <a16:creationId xmlns:a16="http://schemas.microsoft.com/office/drawing/2014/main" id="{08B6312E-61DE-9B1A-58A0-B6690E6F2E92}"/>
              </a:ext>
            </a:extLst>
          </p:cNvPr>
          <p:cNvSpPr txBox="1"/>
          <p:nvPr/>
        </p:nvSpPr>
        <p:spPr>
          <a:xfrm>
            <a:off x="9852024" y="3008978"/>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04</a:t>
            </a:r>
            <a:endParaRPr kumimoji="1" lang="zh-CN" altLang="en-US"/>
          </a:p>
        </p:txBody>
      </p:sp>
      <p:sp>
        <p:nvSpPr>
          <p:cNvPr id="35" name="标题 1">
            <a:extLst>
              <a:ext uri="{FF2B5EF4-FFF2-40B4-BE49-F238E27FC236}">
                <a16:creationId xmlns:a16="http://schemas.microsoft.com/office/drawing/2014/main" id="{972C18BF-79A1-9D1F-CC47-18FE120B5663}"/>
              </a:ext>
            </a:extLst>
          </p:cNvPr>
          <p:cNvSpPr txBox="1"/>
          <p:nvPr/>
        </p:nvSpPr>
        <p:spPr>
          <a:xfrm>
            <a:off x="689721"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a:extLst>
              <a:ext uri="{FF2B5EF4-FFF2-40B4-BE49-F238E27FC236}">
                <a16:creationId xmlns:a16="http://schemas.microsoft.com/office/drawing/2014/main" id="{C12FC595-AB20-BC7C-09C1-91D67B51AA98}"/>
              </a:ext>
            </a:extLst>
          </p:cNvPr>
          <p:cNvSpPr txBox="1"/>
          <p:nvPr/>
        </p:nvSpPr>
        <p:spPr>
          <a:xfrm>
            <a:off x="251021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a:extLst>
              <a:ext uri="{FF2B5EF4-FFF2-40B4-BE49-F238E27FC236}">
                <a16:creationId xmlns:a16="http://schemas.microsoft.com/office/drawing/2014/main" id="{1C392A28-E37C-09CC-7615-1827D7A21DF4}"/>
              </a:ext>
            </a:extLst>
          </p:cNvPr>
          <p:cNvSpPr txBox="1"/>
          <p:nvPr/>
        </p:nvSpPr>
        <p:spPr>
          <a:xfrm>
            <a:off x="803551"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8" name="标题 1">
            <a:extLst>
              <a:ext uri="{FF2B5EF4-FFF2-40B4-BE49-F238E27FC236}">
                <a16:creationId xmlns:a16="http://schemas.microsoft.com/office/drawing/2014/main" id="{9072878E-59E9-C0B6-72D7-40765E79DB27}"/>
              </a:ext>
            </a:extLst>
          </p:cNvPr>
          <p:cNvSpPr txBox="1"/>
          <p:nvPr/>
        </p:nvSpPr>
        <p:spPr>
          <a:xfrm>
            <a:off x="660400"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39" name="标题 1">
            <a:extLst>
              <a:ext uri="{FF2B5EF4-FFF2-40B4-BE49-F238E27FC236}">
                <a16:creationId xmlns:a16="http://schemas.microsoft.com/office/drawing/2014/main" id="{155E2955-A513-9DA0-A3CE-492A1708C801}"/>
              </a:ext>
            </a:extLst>
          </p:cNvPr>
          <p:cNvSpPr txBox="1"/>
          <p:nvPr/>
        </p:nvSpPr>
        <p:spPr>
          <a:xfrm>
            <a:off x="878790"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từng loại hộp số (2000–2020)</a:t>
            </a:r>
            <a:endParaRPr kumimoji="1" lang="zh-CN" altLang="en-US"/>
          </a:p>
        </p:txBody>
      </p:sp>
      <p:sp>
        <p:nvSpPr>
          <p:cNvPr id="40" name="标题 1">
            <a:extLst>
              <a:ext uri="{FF2B5EF4-FFF2-40B4-BE49-F238E27FC236}">
                <a16:creationId xmlns:a16="http://schemas.microsoft.com/office/drawing/2014/main" id="{F1ADAB0B-D4E6-CB59-775C-EDAACBA1FDCE}"/>
              </a:ext>
            </a:extLst>
          </p:cNvPr>
          <p:cNvSpPr txBox="1"/>
          <p:nvPr/>
        </p:nvSpPr>
        <p:spPr>
          <a:xfrm>
            <a:off x="758816"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số tự động chiếm tỷ lệ cao, xe số sàn giảm dần qua các năm.</a:t>
            </a:r>
            <a:endParaRPr kumimoji="1" lang="zh-CN" altLang="en-US"/>
          </a:p>
        </p:txBody>
      </p:sp>
      <p:sp>
        <p:nvSpPr>
          <p:cNvPr id="41" name="标题 1">
            <a:extLst>
              <a:ext uri="{FF2B5EF4-FFF2-40B4-BE49-F238E27FC236}">
                <a16:creationId xmlns:a16="http://schemas.microsoft.com/office/drawing/2014/main" id="{9858A5A5-45E0-F935-C46B-EEF48881E8CB}"/>
              </a:ext>
            </a:extLst>
          </p:cNvPr>
          <p:cNvSpPr txBox="1"/>
          <p:nvPr/>
        </p:nvSpPr>
        <p:spPr>
          <a:xfrm>
            <a:off x="1336011"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a:extLst>
              <a:ext uri="{FF2B5EF4-FFF2-40B4-BE49-F238E27FC236}">
                <a16:creationId xmlns:a16="http://schemas.microsoft.com/office/drawing/2014/main" id="{E4309398-1188-CB3D-9B21-FF46F6F9E083}"/>
              </a:ext>
            </a:extLst>
          </p:cNvPr>
          <p:cNvSpPr txBox="1"/>
          <p:nvPr/>
        </p:nvSpPr>
        <p:spPr>
          <a:xfrm>
            <a:off x="1542356"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43" name="标题 1">
            <a:extLst>
              <a:ext uri="{FF2B5EF4-FFF2-40B4-BE49-F238E27FC236}">
                <a16:creationId xmlns:a16="http://schemas.microsoft.com/office/drawing/2014/main" id="{26FBF361-2567-BE3C-3AC4-FEFA603692B8}"/>
              </a:ext>
            </a:extLst>
          </p:cNvPr>
          <p:cNvSpPr txBox="1"/>
          <p:nvPr/>
        </p:nvSpPr>
        <p:spPr>
          <a:xfrm>
            <a:off x="3459610"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a:extLst>
              <a:ext uri="{FF2B5EF4-FFF2-40B4-BE49-F238E27FC236}">
                <a16:creationId xmlns:a16="http://schemas.microsoft.com/office/drawing/2014/main" id="{30C5BDA5-BFB6-9AF4-D3CF-04E4202D2FED}"/>
              </a:ext>
            </a:extLst>
          </p:cNvPr>
          <p:cNvSpPr txBox="1"/>
          <p:nvPr/>
        </p:nvSpPr>
        <p:spPr>
          <a:xfrm>
            <a:off x="5280108"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a:extLst>
              <a:ext uri="{FF2B5EF4-FFF2-40B4-BE49-F238E27FC236}">
                <a16:creationId xmlns:a16="http://schemas.microsoft.com/office/drawing/2014/main" id="{1E69FA55-3DAD-5E91-FAF4-506B4E2D3D3C}"/>
              </a:ext>
            </a:extLst>
          </p:cNvPr>
          <p:cNvSpPr txBox="1"/>
          <p:nvPr/>
        </p:nvSpPr>
        <p:spPr>
          <a:xfrm>
            <a:off x="3573440" y="382502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6" name="标题 1">
            <a:extLst>
              <a:ext uri="{FF2B5EF4-FFF2-40B4-BE49-F238E27FC236}">
                <a16:creationId xmlns:a16="http://schemas.microsoft.com/office/drawing/2014/main" id="{B0E60552-D432-D407-50A5-7582D4894EDE}"/>
              </a:ext>
            </a:extLst>
          </p:cNvPr>
          <p:cNvSpPr txBox="1"/>
          <p:nvPr/>
        </p:nvSpPr>
        <p:spPr>
          <a:xfrm>
            <a:off x="3430289"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7" name="标题 1">
            <a:extLst>
              <a:ext uri="{FF2B5EF4-FFF2-40B4-BE49-F238E27FC236}">
                <a16:creationId xmlns:a16="http://schemas.microsoft.com/office/drawing/2014/main" id="{FB4312EF-A601-6770-206E-A0CB2AA2E1A2}"/>
              </a:ext>
            </a:extLst>
          </p:cNvPr>
          <p:cNvSpPr txBox="1"/>
          <p:nvPr/>
        </p:nvSpPr>
        <p:spPr>
          <a:xfrm>
            <a:off x="3648679"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bố số lượng xe theo số đời chủ sở hữu (2000–2020)</a:t>
            </a:r>
            <a:endParaRPr kumimoji="1" lang="zh-CN" altLang="en-US"/>
          </a:p>
        </p:txBody>
      </p:sp>
      <p:sp>
        <p:nvSpPr>
          <p:cNvPr id="48" name="标题 1">
            <a:extLst>
              <a:ext uri="{FF2B5EF4-FFF2-40B4-BE49-F238E27FC236}">
                <a16:creationId xmlns:a16="http://schemas.microsoft.com/office/drawing/2014/main" id="{9167ED58-3B1D-9047-E082-CFCDB63C98D3}"/>
              </a:ext>
            </a:extLst>
          </p:cNvPr>
          <p:cNvSpPr txBox="1"/>
          <p:nvPr/>
        </p:nvSpPr>
        <p:spPr>
          <a:xfrm>
            <a:off x="3528705"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xe có 1 chủ sở hữu chiếm tỷ lệ cao, xe có nhiều chủ sở hữu giảm dần.</a:t>
            </a:r>
            <a:endParaRPr kumimoji="1" lang="zh-CN" altLang="en-US"/>
          </a:p>
        </p:txBody>
      </p:sp>
      <p:sp>
        <p:nvSpPr>
          <p:cNvPr id="49" name="标题 1">
            <a:extLst>
              <a:ext uri="{FF2B5EF4-FFF2-40B4-BE49-F238E27FC236}">
                <a16:creationId xmlns:a16="http://schemas.microsoft.com/office/drawing/2014/main" id="{19474788-0FB6-E487-5367-F00BFEEFC3C6}"/>
              </a:ext>
            </a:extLst>
          </p:cNvPr>
          <p:cNvSpPr txBox="1"/>
          <p:nvPr/>
        </p:nvSpPr>
        <p:spPr>
          <a:xfrm>
            <a:off x="4105900"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a:extLst>
              <a:ext uri="{FF2B5EF4-FFF2-40B4-BE49-F238E27FC236}">
                <a16:creationId xmlns:a16="http://schemas.microsoft.com/office/drawing/2014/main" id="{E7C4F5ED-344F-00E1-9716-52986E03AF93}"/>
              </a:ext>
            </a:extLst>
          </p:cNvPr>
          <p:cNvSpPr txBox="1"/>
          <p:nvPr/>
        </p:nvSpPr>
        <p:spPr>
          <a:xfrm>
            <a:off x="4312245"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06</a:t>
            </a:r>
            <a:endParaRPr kumimoji="1" lang="zh-CN" altLang="en-US"/>
          </a:p>
        </p:txBody>
      </p:sp>
      <p:sp>
        <p:nvSpPr>
          <p:cNvPr id="51" name="标题 1">
            <a:extLst>
              <a:ext uri="{FF2B5EF4-FFF2-40B4-BE49-F238E27FC236}">
                <a16:creationId xmlns:a16="http://schemas.microsoft.com/office/drawing/2014/main" id="{109E79CB-0791-516D-C33A-E67761A76C27}"/>
              </a:ext>
            </a:extLst>
          </p:cNvPr>
          <p:cNvSpPr txBox="1"/>
          <p:nvPr/>
        </p:nvSpPr>
        <p:spPr>
          <a:xfrm>
            <a:off x="622949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a:extLst>
              <a:ext uri="{FF2B5EF4-FFF2-40B4-BE49-F238E27FC236}">
                <a16:creationId xmlns:a16="http://schemas.microsoft.com/office/drawing/2014/main" id="{5444DDFD-5DE8-E17C-E6C6-FDEE792E61F9}"/>
              </a:ext>
            </a:extLst>
          </p:cNvPr>
          <p:cNvSpPr txBox="1"/>
          <p:nvPr/>
        </p:nvSpPr>
        <p:spPr>
          <a:xfrm>
            <a:off x="804999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a:extLst>
              <a:ext uri="{FF2B5EF4-FFF2-40B4-BE49-F238E27FC236}">
                <a16:creationId xmlns:a16="http://schemas.microsoft.com/office/drawing/2014/main" id="{A597ABA5-A755-E813-41B7-94845E5C3F29}"/>
              </a:ext>
            </a:extLst>
          </p:cNvPr>
          <p:cNvSpPr txBox="1"/>
          <p:nvPr/>
        </p:nvSpPr>
        <p:spPr>
          <a:xfrm>
            <a:off x="634332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4" name="标题 1">
            <a:extLst>
              <a:ext uri="{FF2B5EF4-FFF2-40B4-BE49-F238E27FC236}">
                <a16:creationId xmlns:a16="http://schemas.microsoft.com/office/drawing/2014/main" id="{A26CE26F-5C1A-7A9F-1871-21CFEA0DFCB6}"/>
              </a:ext>
            </a:extLst>
          </p:cNvPr>
          <p:cNvSpPr txBox="1"/>
          <p:nvPr/>
        </p:nvSpPr>
        <p:spPr>
          <a:xfrm>
            <a:off x="620017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5" name="标题 1">
            <a:extLst>
              <a:ext uri="{FF2B5EF4-FFF2-40B4-BE49-F238E27FC236}">
                <a16:creationId xmlns:a16="http://schemas.microsoft.com/office/drawing/2014/main" id="{061AF063-1A86-B4E8-01F4-A57DB17C2537}"/>
              </a:ext>
            </a:extLst>
          </p:cNvPr>
          <p:cNvSpPr txBox="1"/>
          <p:nvPr/>
        </p:nvSpPr>
        <p:spPr>
          <a:xfrm>
            <a:off x="641856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889">
                <a:ln w="12700">
                  <a:noFill/>
                </a:ln>
                <a:solidFill>
                  <a:srgbClr val="FFFFFF">
                    <a:alpha val="100000"/>
                  </a:srgbClr>
                </a:solidFill>
                <a:latin typeface="Source Han Sans CN Bold"/>
                <a:ea typeface="Source Han Sans CN Bold"/>
                <a:cs typeface="Source Han Sans CN Bold"/>
              </a:rPr>
              <a:t>Biểu đồ thống kê số lượng xe của các hãng phổ biến theo năm sản xuất</a:t>
            </a:r>
            <a:endParaRPr kumimoji="1" lang="zh-CN" altLang="en-US"/>
          </a:p>
        </p:txBody>
      </p:sp>
      <p:sp>
        <p:nvSpPr>
          <p:cNvPr id="56" name="标题 1">
            <a:extLst>
              <a:ext uri="{FF2B5EF4-FFF2-40B4-BE49-F238E27FC236}">
                <a16:creationId xmlns:a16="http://schemas.microsoft.com/office/drawing/2014/main" id="{7BCCFC3E-88B3-E97F-6D9F-0BB64A73CAC9}"/>
              </a:ext>
            </a:extLst>
          </p:cNvPr>
          <p:cNvSpPr txBox="1"/>
          <p:nvPr/>
        </p:nvSpPr>
        <p:spPr>
          <a:xfrm>
            <a:off x="629859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hãng Maruti Suzuki luôn dẫn đầu, hãng Hyundai tăng dần qua các năm.</a:t>
            </a:r>
            <a:endParaRPr kumimoji="1" lang="zh-CN" altLang="en-US"/>
          </a:p>
        </p:txBody>
      </p:sp>
      <p:sp>
        <p:nvSpPr>
          <p:cNvPr id="57" name="标题 1">
            <a:extLst>
              <a:ext uri="{FF2B5EF4-FFF2-40B4-BE49-F238E27FC236}">
                <a16:creationId xmlns:a16="http://schemas.microsoft.com/office/drawing/2014/main" id="{7EA657D2-C736-CD98-294F-EB8FF49F8AA0}"/>
              </a:ext>
            </a:extLst>
          </p:cNvPr>
          <p:cNvSpPr txBox="1"/>
          <p:nvPr/>
        </p:nvSpPr>
        <p:spPr>
          <a:xfrm>
            <a:off x="687578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8" name="标题 1">
            <a:extLst>
              <a:ext uri="{FF2B5EF4-FFF2-40B4-BE49-F238E27FC236}">
                <a16:creationId xmlns:a16="http://schemas.microsoft.com/office/drawing/2014/main" id="{C7B560B8-DB6A-3EF3-DC97-F767B1267A6E}"/>
              </a:ext>
            </a:extLst>
          </p:cNvPr>
          <p:cNvSpPr txBox="1"/>
          <p:nvPr/>
        </p:nvSpPr>
        <p:spPr>
          <a:xfrm>
            <a:off x="708213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07</a:t>
            </a:r>
            <a:endParaRPr kumimoji="1" lang="zh-CN" altLang="en-US"/>
          </a:p>
        </p:txBody>
      </p:sp>
      <p:sp>
        <p:nvSpPr>
          <p:cNvPr id="59" name="标题 1">
            <a:extLst>
              <a:ext uri="{FF2B5EF4-FFF2-40B4-BE49-F238E27FC236}">
                <a16:creationId xmlns:a16="http://schemas.microsoft.com/office/drawing/2014/main" id="{2B321AAB-CBD2-F855-2D16-861D0A9FC53C}"/>
              </a:ext>
            </a:extLst>
          </p:cNvPr>
          <p:cNvSpPr txBox="1"/>
          <p:nvPr/>
        </p:nvSpPr>
        <p:spPr>
          <a:xfrm>
            <a:off x="8999389"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0" name="标题 1">
            <a:extLst>
              <a:ext uri="{FF2B5EF4-FFF2-40B4-BE49-F238E27FC236}">
                <a16:creationId xmlns:a16="http://schemas.microsoft.com/office/drawing/2014/main" id="{8239A889-773A-8899-0974-08226BEDBFA7}"/>
              </a:ext>
            </a:extLst>
          </p:cNvPr>
          <p:cNvSpPr txBox="1"/>
          <p:nvPr/>
        </p:nvSpPr>
        <p:spPr>
          <a:xfrm>
            <a:off x="10819887" y="3966266"/>
            <a:ext cx="675640" cy="455914"/>
          </a:xfrm>
          <a:prstGeom prs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1" name="标题 1">
            <a:extLst>
              <a:ext uri="{FF2B5EF4-FFF2-40B4-BE49-F238E27FC236}">
                <a16:creationId xmlns:a16="http://schemas.microsoft.com/office/drawing/2014/main" id="{CD277027-320E-9967-C176-45489D8D9E82}"/>
              </a:ext>
            </a:extLst>
          </p:cNvPr>
          <p:cNvSpPr txBox="1"/>
          <p:nvPr/>
        </p:nvSpPr>
        <p:spPr>
          <a:xfrm>
            <a:off x="9113219" y="3835186"/>
            <a:ext cx="2262530" cy="2092506"/>
          </a:xfrm>
          <a:prstGeom prst="roundRect">
            <a:avLst>
              <a:gd name="adj" fmla="val 4721"/>
            </a:avLst>
          </a:prstGeom>
          <a:gradFill>
            <a:gsLst>
              <a:gs pos="1000">
                <a:schemeClr val="accent1">
                  <a:lumMod val="75000"/>
                </a:schemeClr>
              </a:gs>
              <a:gs pos="82000">
                <a:schemeClr val="accent1"/>
              </a:gs>
            </a:gsLst>
            <a:lin ang="5400000" scaled="0"/>
          </a:gra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a:extLst>
              <a:ext uri="{FF2B5EF4-FFF2-40B4-BE49-F238E27FC236}">
                <a16:creationId xmlns:a16="http://schemas.microsoft.com/office/drawing/2014/main" id="{793E30DE-7624-3162-D52E-2BCC44B42BEC}"/>
              </a:ext>
            </a:extLst>
          </p:cNvPr>
          <p:cNvSpPr txBox="1"/>
          <p:nvPr/>
        </p:nvSpPr>
        <p:spPr>
          <a:xfrm>
            <a:off x="8970068" y="4391700"/>
            <a:ext cx="2548832" cy="1742400"/>
          </a:xfrm>
          <a:prstGeom prst="roundRect">
            <a:avLst>
              <a:gd name="adj" fmla="val 4946"/>
            </a:avLst>
          </a:prstGeom>
          <a:solidFill>
            <a:schemeClr val="bg1"/>
          </a:solidFill>
          <a:ln w="12700" cap="sq">
            <a:noFill/>
            <a:miter/>
          </a:ln>
          <a:effectLst>
            <a:outerShdw blurRad="177800" dist="38100" dir="5400000" algn="t"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a:extLst>
              <a:ext uri="{FF2B5EF4-FFF2-40B4-BE49-F238E27FC236}">
                <a16:creationId xmlns:a16="http://schemas.microsoft.com/office/drawing/2014/main" id="{5FC9D68F-8735-ABF3-626F-FA40D9E1EAD8}"/>
              </a:ext>
            </a:extLst>
          </p:cNvPr>
          <p:cNvSpPr txBox="1"/>
          <p:nvPr/>
        </p:nvSpPr>
        <p:spPr>
          <a:xfrm>
            <a:off x="9188458" y="3915053"/>
            <a:ext cx="2065032" cy="382628"/>
          </a:xfrm>
          <a:prstGeom prst="rect">
            <a:avLst/>
          </a:prstGeom>
          <a:noFill/>
          <a:ln>
            <a:noFill/>
          </a:ln>
        </p:spPr>
        <p:txBody>
          <a:bodyPr vert="horz" wrap="square" lIns="0" tIns="0" rIns="0" bIns="0" rtlCol="0" anchor="ctr"/>
          <a:lstStyle/>
          <a:p>
            <a:pPr algn="ctr">
              <a:lnSpc>
                <a:spcPct val="130000"/>
              </a:lnSpc>
            </a:pPr>
            <a:r>
              <a:rPr kumimoji="1" lang="en-US" altLang="zh-CN" sz="959">
                <a:ln w="12700">
                  <a:noFill/>
                </a:ln>
                <a:solidFill>
                  <a:srgbClr val="FFFFFF">
                    <a:alpha val="100000"/>
                  </a:srgbClr>
                </a:solidFill>
                <a:latin typeface="Source Han Sans CN Bold"/>
                <a:ea typeface="Source Han Sans CN Bold"/>
                <a:cs typeface="Source Han Sans CN Bold"/>
              </a:rPr>
              <a:t>Biểu đồ phân tích giá bán theo năm (2000–2020)</a:t>
            </a:r>
            <a:endParaRPr kumimoji="1" lang="zh-CN" altLang="en-US"/>
          </a:p>
        </p:txBody>
      </p:sp>
      <p:sp>
        <p:nvSpPr>
          <p:cNvPr id="64" name="标题 1">
            <a:extLst>
              <a:ext uri="{FF2B5EF4-FFF2-40B4-BE49-F238E27FC236}">
                <a16:creationId xmlns:a16="http://schemas.microsoft.com/office/drawing/2014/main" id="{C552D399-C71C-2E8B-17CF-7D41CEA0A081}"/>
              </a:ext>
            </a:extLst>
          </p:cNvPr>
          <p:cNvSpPr txBox="1"/>
          <p:nvPr/>
        </p:nvSpPr>
        <p:spPr>
          <a:xfrm>
            <a:off x="9068484" y="4513330"/>
            <a:ext cx="2320876" cy="1078536"/>
          </a:xfrm>
          <a:prstGeom prst="rect">
            <a:avLst/>
          </a:prstGeom>
          <a:noFill/>
          <a:ln>
            <a:noFill/>
          </a:ln>
        </p:spPr>
        <p:txBody>
          <a:bodyPr vert="horz" wrap="square" lIns="91440" tIns="45720" rIns="91440" bIns="45720" rtlCol="0" anchor="ctr"/>
          <a:lstStyle/>
          <a:p>
            <a:pPr algn="ctr">
              <a:lnSpc>
                <a:spcPct val="150000"/>
              </a:lnSpc>
            </a:pPr>
            <a:r>
              <a:rPr kumimoji="1" lang="en-US" altLang="zh-CN" sz="1295">
                <a:ln w="12700">
                  <a:noFill/>
                </a:ln>
                <a:solidFill>
                  <a:srgbClr val="000000">
                    <a:alpha val="100000"/>
                  </a:srgbClr>
                </a:solidFill>
                <a:latin typeface="Source Han Sans"/>
                <a:ea typeface="Source Han Sans"/>
                <a:cs typeface="Source Han Sans"/>
              </a:rPr>
              <a:t>Biểu đồ cho thấy giá xe tăng dần qua các năm, thị trường xe có xu hướng cao cấp hóa.</a:t>
            </a:r>
            <a:endParaRPr kumimoji="1" lang="zh-CN" altLang="en-US"/>
          </a:p>
        </p:txBody>
      </p:sp>
      <p:sp>
        <p:nvSpPr>
          <p:cNvPr id="65" name="标题 1">
            <a:extLst>
              <a:ext uri="{FF2B5EF4-FFF2-40B4-BE49-F238E27FC236}">
                <a16:creationId xmlns:a16="http://schemas.microsoft.com/office/drawing/2014/main" id="{A9BD3211-97B4-007E-5A57-3C6ED6DB0EFA}"/>
              </a:ext>
            </a:extLst>
          </p:cNvPr>
          <p:cNvSpPr txBox="1"/>
          <p:nvPr/>
        </p:nvSpPr>
        <p:spPr>
          <a:xfrm>
            <a:off x="9645679" y="5693745"/>
            <a:ext cx="1103630" cy="354697"/>
          </a:xfrm>
          <a:prstGeom prst="roundRect">
            <a:avLst>
              <a:gd name="adj" fmla="val 50000"/>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6" name="标题 1">
            <a:extLst>
              <a:ext uri="{FF2B5EF4-FFF2-40B4-BE49-F238E27FC236}">
                <a16:creationId xmlns:a16="http://schemas.microsoft.com/office/drawing/2014/main" id="{A8940243-3AE0-BB19-EDE3-C46C2CE83A98}"/>
              </a:ext>
            </a:extLst>
          </p:cNvPr>
          <p:cNvSpPr txBox="1"/>
          <p:nvPr/>
        </p:nvSpPr>
        <p:spPr>
          <a:xfrm>
            <a:off x="9852024" y="5623964"/>
            <a:ext cx="737900" cy="430887"/>
          </a:xfrm>
          <a:prstGeom prst="rect">
            <a:avLst/>
          </a:prstGeom>
          <a:noFill/>
          <a:ln>
            <a:noFill/>
          </a:ln>
        </p:spPr>
        <p:txBody>
          <a:bodyPr vert="horz" wrap="square" lIns="91440" tIns="45720" rIns="91440" bIns="45720" rtlCol="0" anchor="b"/>
          <a:lstStyle/>
          <a:p>
            <a:pPr algn="ctr">
              <a:lnSpc>
                <a:spcPct val="110000"/>
              </a:lnSpc>
            </a:pPr>
            <a:r>
              <a:rPr kumimoji="1" lang="en-US" altLang="zh-CN" sz="1800">
                <a:ln w="12700">
                  <a:noFill/>
                </a:ln>
                <a:solidFill>
                  <a:srgbClr val="043181">
                    <a:alpha val="100000"/>
                  </a:srgbClr>
                </a:solidFill>
                <a:latin typeface="Source Han Sans CN Bold"/>
                <a:ea typeface="Source Han Sans CN Bold"/>
                <a:cs typeface="Source Han Sans CN Bold"/>
              </a:rPr>
              <a:t>08</a:t>
            </a:r>
            <a:endParaRPr kumimoji="1" lang="zh-CN" altLang="en-US"/>
          </a:p>
        </p:txBody>
      </p:sp>
      <p:sp>
        <p:nvSpPr>
          <p:cNvPr id="67" name="标题 1">
            <a:extLst>
              <a:ext uri="{FF2B5EF4-FFF2-40B4-BE49-F238E27FC236}">
                <a16:creationId xmlns:a16="http://schemas.microsoft.com/office/drawing/2014/main" id="{55A508BA-9CB0-0929-4C4E-8E423658D2F6}"/>
              </a:ext>
            </a:extLst>
          </p:cNvPr>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Phân tích và khám phá dữ liệu</a:t>
            </a:r>
            <a:endParaRPr kumimoji="1" lang="zh-CN" altLang="en-US"/>
          </a:p>
        </p:txBody>
      </p:sp>
    </p:spTree>
    <p:extLst>
      <p:ext uri="{BB962C8B-B14F-4D97-AF65-F5344CB8AC3E}">
        <p14:creationId xmlns:p14="http://schemas.microsoft.com/office/powerpoint/2010/main" val="27791102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4229100" y="4198217"/>
            <a:ext cx="5332595" cy="2659783"/>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1828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529476" flipH="1" flipV="1">
            <a:off x="-446028" y="5649735"/>
            <a:ext cx="2017887" cy="2056924"/>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05211" y="2843259"/>
            <a:ext cx="6204429" cy="1884532"/>
          </a:xfrm>
          <a:prstGeom prst="rect">
            <a:avLst/>
          </a:prstGeom>
          <a:noFill/>
          <a:ln>
            <a:noFill/>
          </a:ln>
        </p:spPr>
        <p:txBody>
          <a:bodyPr vert="horz" wrap="square" lIns="0" tIns="0" rIns="0" bIns="0" rtlCol="0" anchor="ctr"/>
          <a:lstStyle/>
          <a:p>
            <a:pPr algn="l">
              <a:lnSpc>
                <a:spcPct val="130000"/>
              </a:lnSpc>
            </a:pPr>
            <a:r>
              <a:rPr kumimoji="1" lang="en-US" altLang="zh-CN" sz="5400">
                <a:ln w="12700">
                  <a:noFill/>
                </a:ln>
                <a:solidFill>
                  <a:srgbClr val="262626">
                    <a:alpha val="100000"/>
                  </a:srgbClr>
                </a:solidFill>
                <a:latin typeface="Source Han Sans CN Bold"/>
                <a:ea typeface="Source Han Sans CN Bold"/>
                <a:cs typeface="Source Han Sans CN Bold"/>
              </a:rPr>
              <a:t>Xây dựng mô hình</a:t>
            </a:r>
            <a:endParaRPr kumimoji="1" lang="zh-CN" altLang="en-US"/>
          </a:p>
        </p:txBody>
      </p:sp>
      <p:sp>
        <p:nvSpPr>
          <p:cNvPr id="8" name="标题 1"/>
          <p:cNvSpPr txBox="1"/>
          <p:nvPr/>
        </p:nvSpPr>
        <p:spPr>
          <a:xfrm>
            <a:off x="522560"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513158" y="4916164"/>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46458" y="4916164"/>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979758" y="4916164"/>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213059" y="4925444"/>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51317" y="1581279"/>
            <a:ext cx="2924969" cy="1223355"/>
          </a:xfrm>
          <a:prstGeom prst="rect">
            <a:avLst/>
          </a:prstGeom>
          <a:noFill/>
          <a:ln>
            <a:noFill/>
          </a:ln>
        </p:spPr>
        <p:txBody>
          <a:bodyPr vert="horz" wrap="square" lIns="0" tIns="0" rIns="0" bIns="0" rtlCol="0" anchor="b"/>
          <a:lstStyle/>
          <a:p>
            <a:pPr algn="r">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a:off x="3320213" y="-94344"/>
            <a:ext cx="1602676" cy="2898978"/>
          </a:xfrm>
          <a:prstGeom prst="rect">
            <a:avLst/>
          </a:prstGeom>
          <a:noFill/>
          <a:ln>
            <a:noFill/>
          </a:ln>
        </p:spPr>
        <p:txBody>
          <a:bodyPr vert="horz" wrap="square" lIns="0" tIns="0" rIns="0" bIns="0" rtlCol="0" anchor="b"/>
          <a:lstStyle/>
          <a:p>
            <a:pPr algn="l">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04</a:t>
            </a:r>
            <a:endParaRPr kumimoji="1"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Các bước xây dựng mô hình</a:t>
            </a:r>
            <a:endParaRPr kumimoji="1" lang="zh-CN" altLang="en-US"/>
          </a:p>
        </p:txBody>
      </p:sp>
      <p:pic>
        <p:nvPicPr>
          <p:cNvPr id="16" name="Picture 15" descr="A diagram of a data processing process&#10;&#10;AI-generated content may be incorrect.">
            <a:extLst>
              <a:ext uri="{FF2B5EF4-FFF2-40B4-BE49-F238E27FC236}">
                <a16:creationId xmlns:a16="http://schemas.microsoft.com/office/drawing/2014/main" id="{727B230A-1F79-51AE-5C2D-33F7FDC49B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196" y="1029357"/>
            <a:ext cx="6381607" cy="5414888"/>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31638" y="1130964"/>
            <a:ext cx="3346115" cy="2430383"/>
          </a:xfrm>
          <a:prstGeom prst="round1Rect">
            <a:avLst/>
          </a:prstGeom>
          <a:solidFill>
            <a:schemeClr val="accent1">
              <a:lumMod val="20000"/>
              <a:lumOff val="80000"/>
              <a:alpha val="50000"/>
            </a:schemeClr>
          </a:solidFill>
          <a:ln w="12700" cap="sq">
            <a:noFill/>
            <a:miter/>
          </a:ln>
          <a:effectLst/>
        </p:spPr>
        <p:txBody>
          <a:bodyPr vert="horz" wrap="square" lIns="91440" tIns="45720" rIns="91440" bIns="45720" rtlCol="0" anchor="ctr"/>
          <a:lstStyle/>
          <a:p>
            <a:pPr algn="l">
              <a:lnSpc>
                <a:spcPct val="100000"/>
              </a:lnSpc>
            </a:pPr>
            <a:endParaRPr kumimoji="1" lang="zh-CN" altLang="en-US"/>
          </a:p>
        </p:txBody>
      </p:sp>
      <p:sp>
        <p:nvSpPr>
          <p:cNvPr id="4" name="标题 1"/>
          <p:cNvSpPr txBox="1"/>
          <p:nvPr/>
        </p:nvSpPr>
        <p:spPr>
          <a:xfrm>
            <a:off x="955314" y="1899397"/>
            <a:ext cx="2724024" cy="1303741"/>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Linear RegressionMô hình tuyến tính đơn giản, dễ hiểu.</a:t>
            </a:r>
            <a:endParaRPr kumimoji="1" lang="zh-CN" altLang="en-US"/>
          </a:p>
        </p:txBody>
      </p:sp>
      <p:sp>
        <p:nvSpPr>
          <p:cNvPr id="5" name="标题 1"/>
          <p:cNvSpPr txBox="1"/>
          <p:nvPr/>
        </p:nvSpPr>
        <p:spPr>
          <a:xfrm>
            <a:off x="955314" y="1233377"/>
            <a:ext cx="2724024" cy="584874"/>
          </a:xfrm>
          <a:prstGeom prst="rect">
            <a:avLst/>
          </a:prstGeom>
          <a:noFill/>
          <a:ln>
            <a:noFill/>
          </a:ln>
        </p:spPr>
        <p:txBody>
          <a:bodyPr vert="horz" wrap="square" lIns="0" tIns="0" rIns="0" bIns="0" rtlCol="0" anchor="b"/>
          <a:lstStyle/>
          <a:p>
            <a:pPr algn="l">
              <a:lnSpc>
                <a:spcPct val="130000"/>
              </a:lnSpc>
            </a:pPr>
            <a:r>
              <a:rPr kumimoji="1" lang="en-US" altLang="zh-CN" sz="2400">
                <a:ln w="12700">
                  <a:noFill/>
                </a:ln>
                <a:solidFill>
                  <a:srgbClr val="043181">
                    <a:alpha val="100000"/>
                  </a:srgbClr>
                </a:solidFill>
                <a:latin typeface="Source Han Sans CN Bold"/>
                <a:ea typeface="Source Han Sans CN Bold"/>
                <a:cs typeface="Source Han Sans CN Bold"/>
              </a:rPr>
              <a:t>01</a:t>
            </a:r>
            <a:endParaRPr kumimoji="1" lang="zh-CN" altLang="en-US"/>
          </a:p>
        </p:txBody>
      </p:sp>
      <p:sp>
        <p:nvSpPr>
          <p:cNvPr id="6" name="标题 1"/>
          <p:cNvSpPr txBox="1"/>
          <p:nvPr/>
        </p:nvSpPr>
        <p:spPr>
          <a:xfrm>
            <a:off x="1070478" y="3270124"/>
            <a:ext cx="504145" cy="45719"/>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4416593" y="1130964"/>
            <a:ext cx="3346115" cy="2430383"/>
          </a:xfrm>
          <a:prstGeom prst="round1Rect">
            <a:avLst/>
          </a:prstGeom>
          <a:solidFill>
            <a:schemeClr val="accent2">
              <a:lumMod val="20000"/>
              <a:lumOff val="80000"/>
              <a:alpha val="50000"/>
            </a:schemeClr>
          </a:solidFill>
          <a:ln w="12700" cap="sq">
            <a:noFill/>
            <a:miter/>
          </a:ln>
          <a:effectLst/>
        </p:spPr>
        <p:txBody>
          <a:bodyPr vert="horz" wrap="square" lIns="91440" tIns="45720" rIns="91440" bIns="45720" rtlCol="0" anchor="ctr"/>
          <a:lstStyle/>
          <a:p>
            <a:pPr algn="l">
              <a:lnSpc>
                <a:spcPct val="100000"/>
              </a:lnSpc>
            </a:pPr>
            <a:endParaRPr kumimoji="1" lang="zh-CN" altLang="en-US"/>
          </a:p>
        </p:txBody>
      </p:sp>
      <p:sp>
        <p:nvSpPr>
          <p:cNvPr id="8" name="标题 1"/>
          <p:cNvSpPr txBox="1"/>
          <p:nvPr/>
        </p:nvSpPr>
        <p:spPr>
          <a:xfrm>
            <a:off x="4740269" y="1899397"/>
            <a:ext cx="2724024" cy="1303741"/>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Decision TreeMô hình cây quyết định, dễ hình dung.</a:t>
            </a:r>
            <a:endParaRPr kumimoji="1" lang="zh-CN" altLang="en-US"/>
          </a:p>
        </p:txBody>
      </p:sp>
      <p:sp>
        <p:nvSpPr>
          <p:cNvPr id="9" name="标题 1"/>
          <p:cNvSpPr txBox="1"/>
          <p:nvPr/>
        </p:nvSpPr>
        <p:spPr>
          <a:xfrm>
            <a:off x="4740269" y="1233377"/>
            <a:ext cx="2724024" cy="584874"/>
          </a:xfrm>
          <a:prstGeom prst="rect">
            <a:avLst/>
          </a:prstGeom>
          <a:noFill/>
          <a:ln>
            <a:noFill/>
          </a:ln>
        </p:spPr>
        <p:txBody>
          <a:bodyPr vert="horz" wrap="square" lIns="0" tIns="0" rIns="0" bIns="0" rtlCol="0" anchor="b"/>
          <a:lstStyle/>
          <a:p>
            <a:pPr algn="l">
              <a:lnSpc>
                <a:spcPct val="130000"/>
              </a:lnSpc>
            </a:pPr>
            <a:r>
              <a:rPr kumimoji="1" lang="en-US" altLang="zh-CN" sz="2400">
                <a:ln w="12700">
                  <a:noFill/>
                </a:ln>
                <a:solidFill>
                  <a:srgbClr val="1A69F6">
                    <a:alpha val="100000"/>
                  </a:srgbClr>
                </a:solidFill>
                <a:latin typeface="Source Han Sans CN Bold"/>
                <a:ea typeface="Source Han Sans CN Bold"/>
                <a:cs typeface="Source Han Sans CN Bold"/>
              </a:rPr>
              <a:t>02</a:t>
            </a:r>
            <a:endParaRPr kumimoji="1" lang="zh-CN" altLang="en-US"/>
          </a:p>
        </p:txBody>
      </p:sp>
      <p:sp>
        <p:nvSpPr>
          <p:cNvPr id="10" name="标题 1"/>
          <p:cNvSpPr txBox="1"/>
          <p:nvPr/>
        </p:nvSpPr>
        <p:spPr>
          <a:xfrm>
            <a:off x="4855433" y="3270124"/>
            <a:ext cx="504145" cy="45719"/>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a:off x="8201547" y="1130964"/>
            <a:ext cx="3346115" cy="2430383"/>
          </a:xfrm>
          <a:prstGeom prst="round1Rect">
            <a:avLst/>
          </a:prstGeom>
          <a:solidFill>
            <a:schemeClr val="accent1">
              <a:lumMod val="20000"/>
              <a:lumOff val="80000"/>
              <a:alpha val="50000"/>
            </a:schemeClr>
          </a:solidFill>
          <a:ln w="12700" cap="sq">
            <a:noFill/>
            <a:miter/>
          </a:ln>
          <a:effectLst/>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8525223" y="1899397"/>
            <a:ext cx="2724024" cy="1303741"/>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Random ForestMô hình rừng ngẫu nhiên, hiệu quả cao.</a:t>
            </a:r>
            <a:endParaRPr kumimoji="1" lang="zh-CN" altLang="en-US"/>
          </a:p>
        </p:txBody>
      </p:sp>
      <p:sp>
        <p:nvSpPr>
          <p:cNvPr id="13" name="标题 1"/>
          <p:cNvSpPr txBox="1"/>
          <p:nvPr/>
        </p:nvSpPr>
        <p:spPr>
          <a:xfrm>
            <a:off x="8525223" y="1233377"/>
            <a:ext cx="2724024" cy="584874"/>
          </a:xfrm>
          <a:prstGeom prst="rect">
            <a:avLst/>
          </a:prstGeom>
          <a:noFill/>
          <a:ln>
            <a:noFill/>
          </a:ln>
        </p:spPr>
        <p:txBody>
          <a:bodyPr vert="horz" wrap="square" lIns="0" tIns="0" rIns="0" bIns="0" rtlCol="0" anchor="b"/>
          <a:lstStyle/>
          <a:p>
            <a:pPr algn="l">
              <a:lnSpc>
                <a:spcPct val="130000"/>
              </a:lnSpc>
            </a:pPr>
            <a:r>
              <a:rPr kumimoji="1" lang="en-US" altLang="zh-CN" sz="2400">
                <a:ln w="12700">
                  <a:noFill/>
                </a:ln>
                <a:solidFill>
                  <a:srgbClr val="043181">
                    <a:alpha val="100000"/>
                  </a:srgbClr>
                </a:solidFill>
                <a:latin typeface="Source Han Sans CN Bold"/>
                <a:ea typeface="Source Han Sans CN Bold"/>
                <a:cs typeface="Source Han Sans CN Bold"/>
              </a:rPr>
              <a:t>03</a:t>
            </a:r>
            <a:endParaRPr kumimoji="1" lang="zh-CN" altLang="en-US"/>
          </a:p>
        </p:txBody>
      </p:sp>
      <p:sp>
        <p:nvSpPr>
          <p:cNvPr id="14" name="标题 1"/>
          <p:cNvSpPr txBox="1"/>
          <p:nvPr/>
        </p:nvSpPr>
        <p:spPr>
          <a:xfrm>
            <a:off x="8640387" y="3270124"/>
            <a:ext cx="504145" cy="45719"/>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631638" y="3801972"/>
            <a:ext cx="3346115" cy="2430383"/>
          </a:xfrm>
          <a:prstGeom prst="round1Rect">
            <a:avLst/>
          </a:prstGeom>
          <a:solidFill>
            <a:schemeClr val="accent2">
              <a:lumMod val="20000"/>
              <a:lumOff val="80000"/>
              <a:alpha val="50000"/>
            </a:schemeClr>
          </a:solidFill>
          <a:ln w="12700" cap="sq">
            <a:noFill/>
            <a:miter/>
          </a:ln>
          <a:effectLst/>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a:off x="955314" y="4570405"/>
            <a:ext cx="2724024" cy="1303741"/>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Gradient BoostingMô hình tăng cường hiệu quả, dự đoán chính xác.</a:t>
            </a:r>
            <a:endParaRPr kumimoji="1" lang="zh-CN" altLang="en-US"/>
          </a:p>
        </p:txBody>
      </p:sp>
      <p:sp>
        <p:nvSpPr>
          <p:cNvPr id="17" name="标题 1"/>
          <p:cNvSpPr txBox="1"/>
          <p:nvPr/>
        </p:nvSpPr>
        <p:spPr>
          <a:xfrm>
            <a:off x="955314" y="3904385"/>
            <a:ext cx="2724024" cy="584874"/>
          </a:xfrm>
          <a:prstGeom prst="rect">
            <a:avLst/>
          </a:prstGeom>
          <a:noFill/>
          <a:ln>
            <a:noFill/>
          </a:ln>
        </p:spPr>
        <p:txBody>
          <a:bodyPr vert="horz" wrap="square" lIns="0" tIns="0" rIns="0" bIns="0" rtlCol="0" anchor="b"/>
          <a:lstStyle/>
          <a:p>
            <a:pPr algn="l">
              <a:lnSpc>
                <a:spcPct val="130000"/>
              </a:lnSpc>
            </a:pPr>
            <a:r>
              <a:rPr kumimoji="1" lang="en-US" altLang="zh-CN" sz="2400">
                <a:ln w="12700">
                  <a:noFill/>
                </a:ln>
                <a:solidFill>
                  <a:srgbClr val="1A69F6">
                    <a:alpha val="100000"/>
                  </a:srgbClr>
                </a:solidFill>
                <a:latin typeface="Source Han Sans CN Bold"/>
                <a:ea typeface="Source Han Sans CN Bold"/>
                <a:cs typeface="Source Han Sans CN Bold"/>
              </a:rPr>
              <a:t>04</a:t>
            </a:r>
            <a:endParaRPr kumimoji="1" lang="zh-CN" altLang="en-US"/>
          </a:p>
        </p:txBody>
      </p:sp>
      <p:sp>
        <p:nvSpPr>
          <p:cNvPr id="18" name="标题 1"/>
          <p:cNvSpPr txBox="1"/>
          <p:nvPr/>
        </p:nvSpPr>
        <p:spPr>
          <a:xfrm>
            <a:off x="1070478" y="5941132"/>
            <a:ext cx="504145" cy="45719"/>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4416593" y="3801972"/>
            <a:ext cx="3346115" cy="2430383"/>
          </a:xfrm>
          <a:prstGeom prst="round1Rect">
            <a:avLst/>
          </a:prstGeom>
          <a:solidFill>
            <a:schemeClr val="accent1">
              <a:lumMod val="20000"/>
              <a:lumOff val="80000"/>
              <a:alpha val="50000"/>
            </a:schemeClr>
          </a:solidFill>
          <a:ln w="12700" cap="sq">
            <a:noFill/>
            <a:miter/>
          </a:ln>
          <a:effectLst/>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4740269" y="4570405"/>
            <a:ext cx="2724024" cy="1303741"/>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XGBoostMô hình tăng cường cực mạnh, hiệu quả cao.</a:t>
            </a:r>
            <a:endParaRPr kumimoji="1" lang="zh-CN" altLang="en-US"/>
          </a:p>
        </p:txBody>
      </p:sp>
      <p:sp>
        <p:nvSpPr>
          <p:cNvPr id="21" name="标题 1"/>
          <p:cNvSpPr txBox="1"/>
          <p:nvPr/>
        </p:nvSpPr>
        <p:spPr>
          <a:xfrm>
            <a:off x="4740269" y="3904385"/>
            <a:ext cx="2724024" cy="584874"/>
          </a:xfrm>
          <a:prstGeom prst="rect">
            <a:avLst/>
          </a:prstGeom>
          <a:noFill/>
          <a:ln>
            <a:noFill/>
          </a:ln>
        </p:spPr>
        <p:txBody>
          <a:bodyPr vert="horz" wrap="square" lIns="0" tIns="0" rIns="0" bIns="0" rtlCol="0" anchor="b"/>
          <a:lstStyle/>
          <a:p>
            <a:pPr algn="l">
              <a:lnSpc>
                <a:spcPct val="130000"/>
              </a:lnSpc>
            </a:pPr>
            <a:r>
              <a:rPr kumimoji="1" lang="en-US" altLang="zh-CN" sz="2400">
                <a:ln w="12700">
                  <a:noFill/>
                </a:ln>
                <a:solidFill>
                  <a:srgbClr val="043181">
                    <a:alpha val="100000"/>
                  </a:srgbClr>
                </a:solidFill>
                <a:latin typeface="Source Han Sans CN Bold"/>
                <a:ea typeface="Source Han Sans CN Bold"/>
                <a:cs typeface="Source Han Sans CN Bold"/>
              </a:rPr>
              <a:t>05</a:t>
            </a:r>
            <a:endParaRPr kumimoji="1" lang="zh-CN" altLang="en-US"/>
          </a:p>
        </p:txBody>
      </p:sp>
      <p:sp>
        <p:nvSpPr>
          <p:cNvPr id="22" name="标题 1"/>
          <p:cNvSpPr txBox="1"/>
          <p:nvPr/>
        </p:nvSpPr>
        <p:spPr>
          <a:xfrm>
            <a:off x="4855433" y="5941132"/>
            <a:ext cx="504145" cy="45719"/>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3" name="标题 1"/>
          <p:cNvSpPr txBox="1"/>
          <p:nvPr/>
        </p:nvSpPr>
        <p:spPr>
          <a:xfrm>
            <a:off x="9676262" y="4923883"/>
            <a:ext cx="3225791" cy="3225791"/>
          </a:xfrm>
          <a:prstGeom prst="donut">
            <a:avLst>
              <a:gd name="adj" fmla="val 18995"/>
            </a:avLst>
          </a:prstGeom>
          <a:solidFill>
            <a:schemeClr val="accent2">
              <a:lumMod val="20000"/>
              <a:lumOff val="80000"/>
              <a:alpha val="50000"/>
            </a:schemeClr>
          </a:solidFill>
          <a:ln w="12700" cap="sq">
            <a:solidFill>
              <a:schemeClr val="accent2">
                <a:alpha val="2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8388089" y="4556219"/>
            <a:ext cx="1167858" cy="1167858"/>
          </a:xfrm>
          <a:prstGeom prst="donut">
            <a:avLst>
              <a:gd name="adj" fmla="val 23559"/>
            </a:avLst>
          </a:prstGeom>
          <a:solidFill>
            <a:schemeClr val="accent2">
              <a:lumMod val="40000"/>
              <a:lumOff val="60000"/>
              <a:alpha val="20000"/>
            </a:schemeClr>
          </a:solidFill>
          <a:ln w="12700" cap="sq">
            <a:solidFill>
              <a:schemeClr val="accent2">
                <a:alpha val="2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9976285" y="3898079"/>
            <a:ext cx="689071" cy="689071"/>
          </a:xfrm>
          <a:prstGeom prst="donut">
            <a:avLst>
              <a:gd name="adj" fmla="val 24216"/>
            </a:avLst>
          </a:prstGeom>
          <a:solidFill>
            <a:schemeClr val="accent2">
              <a:lumMod val="60000"/>
              <a:lumOff val="40000"/>
              <a:alpha val="42000"/>
            </a:schemeClr>
          </a:solidFill>
          <a:ln w="12700" cap="sq">
            <a:solidFill>
              <a:schemeClr val="accent2">
                <a:alpha val="2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3071337" y="1558608"/>
            <a:ext cx="107130" cy="107130"/>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3251828" y="1558608"/>
            <a:ext cx="107130" cy="107130"/>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3432319" y="1558608"/>
            <a:ext cx="107130" cy="107130"/>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6902114" y="1558608"/>
            <a:ext cx="107130" cy="107130"/>
          </a:xfrm>
          <a:prstGeom prst="ellipse">
            <a:avLst/>
          </a:prstGeom>
          <a:solidFill>
            <a:schemeClr val="accent2">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a:off x="7082605" y="1558608"/>
            <a:ext cx="107130" cy="107130"/>
          </a:xfrm>
          <a:prstGeom prst="ellipse">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a:off x="7263096" y="1558608"/>
            <a:ext cx="107130" cy="107130"/>
          </a:xfrm>
          <a:prstGeom prst="ellipse">
            <a:avLst/>
          </a:prstGeom>
          <a:solidFill>
            <a:schemeClr val="accent2">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a:off x="10617486" y="1558608"/>
            <a:ext cx="107130" cy="107130"/>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a:off x="10797977" y="1558608"/>
            <a:ext cx="107130" cy="107130"/>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a:off x="10978468" y="1558608"/>
            <a:ext cx="107130" cy="107130"/>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a:off x="3071337" y="4241757"/>
            <a:ext cx="107130" cy="107130"/>
          </a:xfrm>
          <a:prstGeom prst="ellipse">
            <a:avLst/>
          </a:prstGeom>
          <a:solidFill>
            <a:schemeClr val="accent2">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a:off x="3251828" y="4241757"/>
            <a:ext cx="107130" cy="107130"/>
          </a:xfrm>
          <a:prstGeom prst="ellipse">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a:off x="3432319" y="4241757"/>
            <a:ext cx="107130" cy="107130"/>
          </a:xfrm>
          <a:prstGeom prst="ellipse">
            <a:avLst/>
          </a:prstGeom>
          <a:solidFill>
            <a:schemeClr val="accent2">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a:off x="6902114" y="4241757"/>
            <a:ext cx="107130" cy="107130"/>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9" name="标题 1"/>
          <p:cNvSpPr txBox="1"/>
          <p:nvPr/>
        </p:nvSpPr>
        <p:spPr>
          <a:xfrm>
            <a:off x="7082605" y="4241757"/>
            <a:ext cx="107130" cy="107130"/>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0" name="标题 1"/>
          <p:cNvSpPr txBox="1"/>
          <p:nvPr/>
        </p:nvSpPr>
        <p:spPr>
          <a:xfrm>
            <a:off x="7263096" y="4241757"/>
            <a:ext cx="107130" cy="107130"/>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1"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Danh sách các mô hình được chọn</a:t>
            </a:r>
            <a:endParaRPr kumimoji="1"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573896" y="1373307"/>
            <a:ext cx="9198879" cy="4760793"/>
          </a:xfrm>
          <a:prstGeom prst="rect">
            <a:avLst/>
          </a:prstGeom>
          <a:solidFill>
            <a:schemeClr val="bg1"/>
          </a:solidFill>
          <a:ln w="19050" cap="flat">
            <a:solidFill>
              <a:schemeClr val="accent1"/>
            </a:solidFill>
            <a:miter/>
          </a:ln>
          <a:effectLst>
            <a:outerShdw blurRad="381000" dist="317500" dir="2700000" algn="tl" rotWithShape="0">
              <a:schemeClr val="tx1">
                <a:alpha val="1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1776506" y="1601384"/>
            <a:ext cx="108000" cy="108000"/>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10475298" y="1597953"/>
            <a:ext cx="108000" cy="108000"/>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1776506" y="5748388"/>
            <a:ext cx="108000" cy="108000"/>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10475298" y="5748388"/>
            <a:ext cx="108000" cy="108000"/>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1983344" y="1605889"/>
            <a:ext cx="7344395" cy="790615"/>
          </a:xfrm>
          <a:prstGeom prst="rect">
            <a:avLst/>
          </a:prstGeom>
          <a:noFill/>
          <a:ln>
            <a:noFill/>
          </a:ln>
        </p:spPr>
        <p:txBody>
          <a:bodyPr vert="horz" wrap="square" lIns="0" tIns="0" rIns="0" bIns="0" rtlCol="0" anchor="b"/>
          <a:lstStyle/>
          <a:p>
            <a:pPr algn="l">
              <a:lnSpc>
                <a:spcPct val="150000"/>
              </a:lnSpc>
            </a:pPr>
            <a:r>
              <a:rPr kumimoji="1" lang="en-US" altLang="zh-CN" sz="1800">
                <a:ln w="12700">
                  <a:noFill/>
                </a:ln>
                <a:solidFill>
                  <a:srgbClr val="262626">
                    <a:alpha val="100000"/>
                  </a:srgbClr>
                </a:solidFill>
                <a:latin typeface="OPPOSans H"/>
                <a:ea typeface="OPPOSans H"/>
                <a:cs typeface="OPPOSans H"/>
              </a:rPr>
              <a:t>01</a:t>
            </a:r>
            <a:endParaRPr kumimoji="1" lang="zh-CN" altLang="en-US"/>
          </a:p>
        </p:txBody>
      </p:sp>
      <p:sp>
        <p:nvSpPr>
          <p:cNvPr id="9" name="标题 1"/>
          <p:cNvSpPr txBox="1"/>
          <p:nvPr/>
        </p:nvSpPr>
        <p:spPr>
          <a:xfrm>
            <a:off x="1962150" y="2705101"/>
            <a:ext cx="8439150" cy="2830994"/>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So sánh hiệu quả của các mô hình, chọn mô hình có hiệu quả cao nhất.</a:t>
            </a:r>
            <a:endParaRPr kumimoji="1" lang="zh-CN" altLang="en-US"/>
          </a:p>
        </p:txBody>
      </p:sp>
      <p:sp>
        <p:nvSpPr>
          <p:cNvPr id="10" name="标题 1"/>
          <p:cNvSpPr txBox="1"/>
          <p:nvPr/>
        </p:nvSpPr>
        <p:spPr>
          <a:xfrm>
            <a:off x="9838122" y="1892519"/>
            <a:ext cx="503985" cy="503985"/>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lumMod val="75000"/>
            </a:schemeClr>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flipV="1">
            <a:off x="2245735" y="2603321"/>
            <a:ext cx="8100000" cy="19717"/>
          </a:xfrm>
          <a:custGeom>
            <a:avLst/>
            <a:gdLst>
              <a:gd name="connsiteX0" fmla="*/ 4128594 w 4236594"/>
              <a:gd name="connsiteY0" fmla="*/ 10800 h 10800"/>
              <a:gd name="connsiteX1" fmla="*/ 4236594 w 4236594"/>
              <a:gd name="connsiteY1" fmla="*/ 10800 h 10800"/>
              <a:gd name="connsiteX2" fmla="*/ 4236594 w 4236594"/>
              <a:gd name="connsiteY2" fmla="*/ 0 h 10800"/>
              <a:gd name="connsiteX3" fmla="*/ 4128594 w 4236594"/>
              <a:gd name="connsiteY3" fmla="*/ 0 h 10800"/>
              <a:gd name="connsiteX4" fmla="*/ 0 w 4236594"/>
              <a:gd name="connsiteY4" fmla="*/ 10800 h 10800"/>
              <a:gd name="connsiteX5" fmla="*/ 4068000 w 4236594"/>
              <a:gd name="connsiteY5" fmla="*/ 10800 h 10800"/>
              <a:gd name="connsiteX6" fmla="*/ 4068000 w 4236594"/>
              <a:gd name="connsiteY6" fmla="*/ 0 h 10800"/>
              <a:gd name="connsiteX7" fmla="*/ 0 w 4236594"/>
              <a:gd name="connsiteY7" fmla="*/ 0 h 10800"/>
            </a:gdLst>
            <a:ahLst/>
            <a:cxnLst/>
            <a:rect l="l" t="t" r="r" b="b"/>
            <a:pathLst>
              <a:path w="4236594" h="10800">
                <a:moveTo>
                  <a:pt x="4128594" y="10800"/>
                </a:moveTo>
                <a:lnTo>
                  <a:pt x="4236594" y="10800"/>
                </a:lnTo>
                <a:lnTo>
                  <a:pt x="4236594" y="0"/>
                </a:lnTo>
                <a:lnTo>
                  <a:pt x="4128594" y="0"/>
                </a:lnTo>
                <a:close/>
                <a:moveTo>
                  <a:pt x="0" y="10800"/>
                </a:moveTo>
                <a:lnTo>
                  <a:pt x="4068000" y="10800"/>
                </a:lnTo>
                <a:lnTo>
                  <a:pt x="4068000" y="0"/>
                </a:lnTo>
                <a:lnTo>
                  <a:pt x="0" y="0"/>
                </a:lnTo>
                <a:close/>
              </a:path>
            </a:pathLst>
          </a:custGeom>
          <a:gradFill>
            <a:gsLst>
              <a:gs pos="0">
                <a:schemeClr val="tx1">
                  <a:lumMod val="65000"/>
                  <a:lumOff val="35000"/>
                  <a:alpha val="0"/>
                </a:schemeClr>
              </a:gs>
              <a:gs pos="100000">
                <a:schemeClr val="tx1">
                  <a:lumMod val="50000"/>
                  <a:lumOff val="50000"/>
                  <a:alpha val="50000"/>
                </a:schemeClr>
              </a:gs>
            </a:gsLst>
            <a:path path="circle">
              <a:fillToRect r="100000" b="100000"/>
            </a:path>
            <a:tileRect l="-100000" t="-100000"/>
          </a:gradFill>
          <a:ln w="12700" cap="sq">
            <a:noFill/>
            <a:miter/>
          </a:ln>
          <a:effectLst>
            <a:outerShdw blurRad="444500" dist="317500" dir="5400000" sx="92000" sy="92000" algn="t" rotWithShape="0">
              <a:schemeClr val="accent1">
                <a:lumMod val="75000"/>
                <a:alpha val="43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Lựa chọn mô hình</a:t>
            </a:r>
            <a:endParaRPr kumimoji="1"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4229100" y="4198217"/>
            <a:ext cx="5332595" cy="2659783"/>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1828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529476" flipH="1" flipV="1">
            <a:off x="-446028" y="5649735"/>
            <a:ext cx="2017887" cy="2056924"/>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05211" y="2843259"/>
            <a:ext cx="6204429" cy="1884532"/>
          </a:xfrm>
          <a:prstGeom prst="rect">
            <a:avLst/>
          </a:prstGeom>
          <a:noFill/>
          <a:ln>
            <a:noFill/>
          </a:ln>
        </p:spPr>
        <p:txBody>
          <a:bodyPr vert="horz" wrap="square" lIns="0" tIns="0" rIns="0" bIns="0" rtlCol="0" anchor="ctr"/>
          <a:lstStyle/>
          <a:p>
            <a:pPr algn="l">
              <a:lnSpc>
                <a:spcPct val="130000"/>
              </a:lnSpc>
            </a:pPr>
            <a:r>
              <a:rPr kumimoji="1" lang="en-US" altLang="zh-CN" sz="5400">
                <a:ln w="12700">
                  <a:noFill/>
                </a:ln>
                <a:solidFill>
                  <a:srgbClr val="262626">
                    <a:alpha val="100000"/>
                  </a:srgbClr>
                </a:solidFill>
                <a:latin typeface="Source Han Sans CN Bold"/>
                <a:ea typeface="Source Han Sans CN Bold"/>
                <a:cs typeface="Source Han Sans CN Bold"/>
              </a:rPr>
              <a:t>Đánh giá mô hình</a:t>
            </a:r>
            <a:endParaRPr kumimoji="1" lang="zh-CN" altLang="en-US"/>
          </a:p>
        </p:txBody>
      </p:sp>
      <p:sp>
        <p:nvSpPr>
          <p:cNvPr id="8" name="标题 1"/>
          <p:cNvSpPr txBox="1"/>
          <p:nvPr/>
        </p:nvSpPr>
        <p:spPr>
          <a:xfrm>
            <a:off x="522560"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513158" y="4916164"/>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46458" y="4916164"/>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979758" y="4916164"/>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213059" y="4925444"/>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51317" y="1581279"/>
            <a:ext cx="2924969" cy="1223355"/>
          </a:xfrm>
          <a:prstGeom prst="rect">
            <a:avLst/>
          </a:prstGeom>
          <a:noFill/>
          <a:ln>
            <a:noFill/>
          </a:ln>
        </p:spPr>
        <p:txBody>
          <a:bodyPr vert="horz" wrap="square" lIns="0" tIns="0" rIns="0" bIns="0" rtlCol="0" anchor="b"/>
          <a:lstStyle/>
          <a:p>
            <a:pPr algn="r">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a:off x="3320213" y="-94344"/>
            <a:ext cx="1602676" cy="2898978"/>
          </a:xfrm>
          <a:prstGeom prst="rect">
            <a:avLst/>
          </a:prstGeom>
          <a:noFill/>
          <a:ln>
            <a:noFill/>
          </a:ln>
        </p:spPr>
        <p:txBody>
          <a:bodyPr vert="horz" wrap="square" lIns="0" tIns="0" rIns="0" bIns="0" rtlCol="0" anchor="b"/>
          <a:lstStyle/>
          <a:p>
            <a:pPr algn="l">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05</a:t>
            </a: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4229100" y="4198217"/>
            <a:ext cx="5332595" cy="2659783"/>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1828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529476" flipH="1" flipV="1">
            <a:off x="-446028" y="5649735"/>
            <a:ext cx="2017887" cy="2056924"/>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05211" y="2843259"/>
            <a:ext cx="6204429" cy="1884532"/>
          </a:xfrm>
          <a:prstGeom prst="rect">
            <a:avLst/>
          </a:prstGeom>
          <a:noFill/>
          <a:ln>
            <a:noFill/>
          </a:ln>
        </p:spPr>
        <p:txBody>
          <a:bodyPr vert="horz" wrap="square" lIns="0" tIns="0" rIns="0" bIns="0" rtlCol="0" anchor="ctr"/>
          <a:lstStyle/>
          <a:p>
            <a:pPr algn="l">
              <a:lnSpc>
                <a:spcPct val="130000"/>
              </a:lnSpc>
            </a:pPr>
            <a:r>
              <a:rPr kumimoji="1" lang="en-US" altLang="zh-CN" sz="5400">
                <a:ln w="12700">
                  <a:noFill/>
                </a:ln>
                <a:solidFill>
                  <a:srgbClr val="262626">
                    <a:alpha val="100000"/>
                  </a:srgbClr>
                </a:solidFill>
                <a:latin typeface="Source Han Sans CN Bold"/>
                <a:ea typeface="Source Han Sans CN Bold"/>
                <a:cs typeface="Source Han Sans CN Bold"/>
              </a:rPr>
              <a:t>Lý do chọn đề tài</a:t>
            </a:r>
            <a:endParaRPr kumimoji="1" lang="zh-CN" altLang="en-US"/>
          </a:p>
        </p:txBody>
      </p:sp>
      <p:sp>
        <p:nvSpPr>
          <p:cNvPr id="8" name="标题 1"/>
          <p:cNvSpPr txBox="1"/>
          <p:nvPr/>
        </p:nvSpPr>
        <p:spPr>
          <a:xfrm>
            <a:off x="522560"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513158" y="4916164"/>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46458" y="4916164"/>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979758" y="4916164"/>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213059" y="4925444"/>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51317" y="1581279"/>
            <a:ext cx="2924969" cy="1223355"/>
          </a:xfrm>
          <a:prstGeom prst="rect">
            <a:avLst/>
          </a:prstGeom>
          <a:noFill/>
          <a:ln>
            <a:noFill/>
          </a:ln>
        </p:spPr>
        <p:txBody>
          <a:bodyPr vert="horz" wrap="square" lIns="0" tIns="0" rIns="0" bIns="0" rtlCol="0" anchor="b"/>
          <a:lstStyle/>
          <a:p>
            <a:pPr algn="r">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a:off x="3320213" y="-94344"/>
            <a:ext cx="1602676" cy="2898978"/>
          </a:xfrm>
          <a:prstGeom prst="rect">
            <a:avLst/>
          </a:prstGeom>
          <a:noFill/>
          <a:ln>
            <a:noFill/>
          </a:ln>
        </p:spPr>
        <p:txBody>
          <a:bodyPr vert="horz" wrap="square" lIns="0" tIns="0" rIns="0" bIns="0" rtlCol="0" anchor="b"/>
          <a:lstStyle/>
          <a:p>
            <a:pPr algn="l">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01</a:t>
            </a:r>
            <a:endParaRPr kumimoji="1"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617">
                <a:ln w="12700">
                  <a:noFill/>
                </a:ln>
                <a:solidFill>
                  <a:srgbClr val="262626">
                    <a:alpha val="100000"/>
                  </a:srgbClr>
                </a:solidFill>
                <a:latin typeface="Source Han Sans CN Bold"/>
                <a:ea typeface="Source Han Sans CN Bold"/>
                <a:cs typeface="Source Han Sans CN Bold"/>
              </a:rPr>
              <a:t>Đánh giá hiệu quả của các mô hình qua các chỉ số như MSE, RMSE.</a:t>
            </a:r>
            <a:endParaRPr kumimoji="1"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277">
                <a:ln w="12700">
                  <a:noFill/>
                </a:ln>
                <a:solidFill>
                  <a:srgbClr val="262626">
                    <a:alpha val="100000"/>
                  </a:srgbClr>
                </a:solidFill>
                <a:latin typeface="Source Han Sans CN Bold"/>
                <a:ea typeface="Source Han Sans CN Bold"/>
                <a:cs typeface="Source Han Sans CN Bold"/>
              </a:rPr>
              <a:t>So sánh kết quả dự đoán với giá thực tế, đánh giá độ chính xác của mô hình.</a:t>
            </a:r>
            <a:endParaRPr kumimoji="1" lang="zh-CN"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4229100" y="4198217"/>
            <a:ext cx="5332595" cy="2659783"/>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1828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529476" flipH="1" flipV="1">
            <a:off x="-446028" y="5649735"/>
            <a:ext cx="2017887" cy="2056924"/>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05211" y="2843259"/>
            <a:ext cx="6204429" cy="1884532"/>
          </a:xfrm>
          <a:prstGeom prst="rect">
            <a:avLst/>
          </a:prstGeom>
          <a:noFill/>
          <a:ln>
            <a:noFill/>
          </a:ln>
        </p:spPr>
        <p:txBody>
          <a:bodyPr vert="horz" wrap="square" lIns="0" tIns="0" rIns="0" bIns="0" rtlCol="0" anchor="ctr"/>
          <a:lstStyle/>
          <a:p>
            <a:pPr algn="l">
              <a:lnSpc>
                <a:spcPct val="130000"/>
              </a:lnSpc>
            </a:pPr>
            <a:r>
              <a:rPr kumimoji="1" lang="en-US" altLang="zh-CN" sz="5400">
                <a:ln w="12700">
                  <a:noFill/>
                </a:ln>
                <a:solidFill>
                  <a:srgbClr val="262626">
                    <a:alpha val="100000"/>
                  </a:srgbClr>
                </a:solidFill>
                <a:latin typeface="Source Han Sans CN Bold"/>
                <a:ea typeface="Source Han Sans CN Bold"/>
                <a:cs typeface="Source Han Sans CN Bold"/>
              </a:rPr>
              <a:t>Phân tích và đánh giá</a:t>
            </a:r>
            <a:endParaRPr kumimoji="1" lang="zh-CN" altLang="en-US"/>
          </a:p>
        </p:txBody>
      </p:sp>
      <p:sp>
        <p:nvSpPr>
          <p:cNvPr id="8" name="标题 1"/>
          <p:cNvSpPr txBox="1"/>
          <p:nvPr/>
        </p:nvSpPr>
        <p:spPr>
          <a:xfrm>
            <a:off x="522560"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513158" y="4916164"/>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46458" y="4916164"/>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979758" y="4916164"/>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213059" y="4925444"/>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51317" y="1581279"/>
            <a:ext cx="2924969" cy="1223355"/>
          </a:xfrm>
          <a:prstGeom prst="rect">
            <a:avLst/>
          </a:prstGeom>
          <a:noFill/>
          <a:ln>
            <a:noFill/>
          </a:ln>
        </p:spPr>
        <p:txBody>
          <a:bodyPr vert="horz" wrap="square" lIns="0" tIns="0" rIns="0" bIns="0" rtlCol="0" anchor="b"/>
          <a:lstStyle/>
          <a:p>
            <a:pPr algn="r">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a:off x="3320213" y="-94344"/>
            <a:ext cx="1602676" cy="2898978"/>
          </a:xfrm>
          <a:prstGeom prst="rect">
            <a:avLst/>
          </a:prstGeom>
          <a:noFill/>
          <a:ln>
            <a:noFill/>
          </a:ln>
        </p:spPr>
        <p:txBody>
          <a:bodyPr vert="horz" wrap="square" lIns="0" tIns="0" rIns="0" bIns="0" rtlCol="0" anchor="b"/>
          <a:lstStyle/>
          <a:p>
            <a:pPr algn="l">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06</a:t>
            </a:r>
            <a:endParaRPr kumimoji="1" lang="zh-CN"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429418" y="1788359"/>
            <a:ext cx="1989222" cy="1395662"/>
          </a:xfrm>
          <a:prstGeom prst="chevron">
            <a:avLst>
              <a:gd name="adj" fmla="val 27067"/>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604712" y="1888049"/>
            <a:ext cx="1638635" cy="1196283"/>
          </a:xfrm>
          <a:prstGeom prst="chevron">
            <a:avLst>
              <a:gd name="adj" fmla="val 27067"/>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41442" y="4011617"/>
            <a:ext cx="3165175" cy="1512807"/>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Biểu đồ cho thấy XGBoost có MSE thấp nhất, hiệu quả cao nhất.</a:t>
            </a:r>
            <a:endParaRPr kumimoji="1" lang="zh-CN" altLang="en-US"/>
          </a:p>
        </p:txBody>
      </p:sp>
      <p:sp>
        <p:nvSpPr>
          <p:cNvPr id="6" name="标题 1"/>
          <p:cNvSpPr txBox="1"/>
          <p:nvPr/>
        </p:nvSpPr>
        <p:spPr>
          <a:xfrm>
            <a:off x="841442" y="3263900"/>
            <a:ext cx="3165175" cy="647700"/>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043181">
                    <a:alpha val="100000"/>
                  </a:srgbClr>
                </a:solidFill>
                <a:latin typeface="Source Han Sans CN Bold"/>
                <a:ea typeface="Source Han Sans CN Bold"/>
                <a:cs typeface="Source Han Sans CN Bold"/>
              </a:rPr>
              <a:t>Biểu đồ MSE của các mô hình</a:t>
            </a:r>
            <a:endParaRPr kumimoji="1" lang="zh-CN" altLang="en-US"/>
          </a:p>
        </p:txBody>
      </p:sp>
      <p:sp>
        <p:nvSpPr>
          <p:cNvPr id="7" name="标题 1"/>
          <p:cNvSpPr txBox="1"/>
          <p:nvPr/>
        </p:nvSpPr>
        <p:spPr>
          <a:xfrm>
            <a:off x="4507062" y="4011617"/>
            <a:ext cx="3165175" cy="1512807"/>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Biểu đồ cho thấy XGBoost dự đoán chính xác, điểm dự đoán gần với giá thực tế.</a:t>
            </a:r>
            <a:endParaRPr kumimoji="1" lang="zh-CN" altLang="en-US"/>
          </a:p>
        </p:txBody>
      </p:sp>
      <p:sp>
        <p:nvSpPr>
          <p:cNvPr id="8" name="标题 1"/>
          <p:cNvSpPr txBox="1"/>
          <p:nvPr/>
        </p:nvSpPr>
        <p:spPr>
          <a:xfrm>
            <a:off x="4507062" y="3272331"/>
            <a:ext cx="3165175" cy="639269"/>
          </a:xfrm>
          <a:prstGeom prst="rect">
            <a:avLst/>
          </a:prstGeom>
          <a:noFill/>
          <a:ln cap="sq">
            <a:noFill/>
          </a:ln>
        </p:spPr>
        <p:txBody>
          <a:bodyPr vert="horz" wrap="square" lIns="0" tIns="0" rIns="0" bIns="0" rtlCol="0" anchor="b"/>
          <a:lstStyle/>
          <a:p>
            <a:pPr algn="ctr">
              <a:lnSpc>
                <a:spcPct val="130000"/>
              </a:lnSpc>
            </a:pPr>
            <a:r>
              <a:rPr kumimoji="1" lang="en-US" altLang="zh-CN" sz="1289">
                <a:ln w="12700">
                  <a:noFill/>
                </a:ln>
                <a:solidFill>
                  <a:srgbClr val="1A69F6">
                    <a:alpha val="100000"/>
                  </a:srgbClr>
                </a:solidFill>
                <a:latin typeface="Source Han Sans CN Bold"/>
                <a:ea typeface="Source Han Sans CN Bold"/>
                <a:cs typeface="Source Han Sans CN Bold"/>
              </a:rPr>
              <a:t>Biểu đồ phân tán thể hiện mối quan hệ giữa dự đoán và thực tế( 2 biểu đồ)</a:t>
            </a:r>
            <a:endParaRPr kumimoji="1" lang="zh-CN" altLang="en-US"/>
          </a:p>
        </p:txBody>
      </p:sp>
      <p:sp>
        <p:nvSpPr>
          <p:cNvPr id="9" name="标题 1"/>
          <p:cNvSpPr txBox="1"/>
          <p:nvPr/>
        </p:nvSpPr>
        <p:spPr>
          <a:xfrm>
            <a:off x="8172683" y="4011617"/>
            <a:ext cx="3165175" cy="1512807"/>
          </a:xfrm>
          <a:prstGeom prst="rect">
            <a:avLst/>
          </a:prstGeom>
          <a:noFill/>
          <a:ln cap="sq">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XGBoost là mô hình hiệu quả nhất, dự đoán giá xe chính xác.</a:t>
            </a:r>
            <a:endParaRPr kumimoji="1" lang="zh-CN" altLang="en-US"/>
          </a:p>
        </p:txBody>
      </p:sp>
      <p:sp>
        <p:nvSpPr>
          <p:cNvPr id="10" name="标题 1"/>
          <p:cNvSpPr txBox="1"/>
          <p:nvPr/>
        </p:nvSpPr>
        <p:spPr>
          <a:xfrm>
            <a:off x="8172683" y="3268652"/>
            <a:ext cx="3165175" cy="642948"/>
          </a:xfrm>
          <a:prstGeom prst="rect">
            <a:avLst/>
          </a:prstGeom>
          <a:noFill/>
          <a:ln cap="sq">
            <a:noFill/>
          </a:ln>
        </p:spPr>
        <p:txBody>
          <a:bodyPr vert="horz" wrap="square" lIns="0" tIns="0" rIns="0" bIns="0" rtlCol="0" anchor="b"/>
          <a:lstStyle/>
          <a:p>
            <a:pPr algn="ctr">
              <a:lnSpc>
                <a:spcPct val="130000"/>
              </a:lnSpc>
            </a:pPr>
            <a:r>
              <a:rPr kumimoji="1" lang="en-US" altLang="zh-CN" sz="1600">
                <a:ln w="12700">
                  <a:noFill/>
                </a:ln>
                <a:solidFill>
                  <a:srgbClr val="043181">
                    <a:alpha val="100000"/>
                  </a:srgbClr>
                </a:solidFill>
                <a:latin typeface="Source Han Sans CN Bold"/>
                <a:ea typeface="Source Han Sans CN Bold"/>
                <a:cs typeface="Source Han Sans CN Bold"/>
              </a:rPr>
              <a:t>Kết luận</a:t>
            </a:r>
            <a:endParaRPr kumimoji="1" lang="zh-CN" altLang="en-US"/>
          </a:p>
        </p:txBody>
      </p:sp>
      <p:sp>
        <p:nvSpPr>
          <p:cNvPr id="11" name="标题 1"/>
          <p:cNvSpPr txBox="1"/>
          <p:nvPr/>
        </p:nvSpPr>
        <p:spPr>
          <a:xfrm>
            <a:off x="2202449" y="2264611"/>
            <a:ext cx="443162" cy="443160"/>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4112077" y="2202035"/>
            <a:ext cx="289526" cy="568310"/>
          </a:xfrm>
          <a:prstGeom prst="chevron">
            <a:avLst>
              <a:gd name="adj" fmla="val 63865"/>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095038" y="1788359"/>
            <a:ext cx="1989222" cy="1395662"/>
          </a:xfrm>
          <a:prstGeom prst="chevron">
            <a:avLst>
              <a:gd name="adj" fmla="val 27067"/>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5270333" y="1888049"/>
            <a:ext cx="1638635" cy="1196283"/>
          </a:xfrm>
          <a:prstGeom prst="chevron">
            <a:avLst>
              <a:gd name="adj" fmla="val 27067"/>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5895626" y="2264610"/>
            <a:ext cx="388046" cy="443162"/>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a:off x="7777698" y="2202035"/>
            <a:ext cx="289526" cy="568310"/>
          </a:xfrm>
          <a:prstGeom prst="chevron">
            <a:avLst>
              <a:gd name="adj" fmla="val 63865"/>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8760659" y="1788359"/>
            <a:ext cx="1989222" cy="1395662"/>
          </a:xfrm>
          <a:prstGeom prst="chevron">
            <a:avLst>
              <a:gd name="adj" fmla="val 27067"/>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8935953" y="1888049"/>
            <a:ext cx="1638635" cy="1196283"/>
          </a:xfrm>
          <a:prstGeom prst="chevron">
            <a:avLst>
              <a:gd name="adj" fmla="val 27067"/>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9533689" y="2271759"/>
            <a:ext cx="443162" cy="42886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Mô hình nào hiệu quả nhất</a:t>
            </a:r>
            <a:endParaRPr kumimoji="1" lang="zh-C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55602" y="1641345"/>
            <a:ext cx="2592000" cy="252000"/>
          </a:xfrm>
          <a:custGeom>
            <a:avLst/>
            <a:gdLst>
              <a:gd name="connsiteX0" fmla="*/ 0 w 2574758"/>
              <a:gd name="connsiteY0" fmla="*/ 0 h 637674"/>
              <a:gd name="connsiteX1" fmla="*/ 2574758 w 2574758"/>
              <a:gd name="connsiteY1" fmla="*/ 0 h 637674"/>
              <a:gd name="connsiteX2" fmla="*/ 1680828 w 2574758"/>
              <a:gd name="connsiteY2" fmla="*/ 637674 h 637674"/>
              <a:gd name="connsiteX3" fmla="*/ 1680828 w 2574758"/>
              <a:gd name="connsiteY3" fmla="*/ 238624 h 637674"/>
              <a:gd name="connsiteX4" fmla="*/ 0 w 2574758"/>
              <a:gd name="connsiteY4" fmla="*/ 238624 h 637674"/>
            </a:gdLst>
            <a:ahLst/>
            <a:cxnLst/>
            <a:rect l="l" t="t" r="r" b="b"/>
            <a:pathLst>
              <a:path w="2574758" h="637674">
                <a:moveTo>
                  <a:pt x="0" y="0"/>
                </a:moveTo>
                <a:lnTo>
                  <a:pt x="2574758" y="0"/>
                </a:lnTo>
                <a:lnTo>
                  <a:pt x="1680828" y="637674"/>
                </a:lnTo>
                <a:lnTo>
                  <a:pt x="1680828" y="238624"/>
                </a:lnTo>
                <a:lnTo>
                  <a:pt x="0" y="238624"/>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955602" y="1940327"/>
            <a:ext cx="7920000" cy="609605"/>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Biểu đồ cho thấy năm sản xuất, dung tích động cơ, công suất tối đa có ảnh hưởng lớn đến giá xe.</a:t>
            </a:r>
            <a:endParaRPr kumimoji="1" lang="zh-CN" altLang="en-US"/>
          </a:p>
        </p:txBody>
      </p:sp>
      <p:sp>
        <p:nvSpPr>
          <p:cNvPr id="5" name="标题 1"/>
          <p:cNvSpPr txBox="1"/>
          <p:nvPr/>
        </p:nvSpPr>
        <p:spPr>
          <a:xfrm>
            <a:off x="969803" y="1194919"/>
            <a:ext cx="7920000" cy="429128"/>
          </a:xfrm>
          <a:prstGeom prst="rect">
            <a:avLst/>
          </a:prstGeom>
          <a:noFill/>
          <a:ln cap="sq">
            <a:noFill/>
          </a:ln>
        </p:spPr>
        <p:txBody>
          <a:bodyPr vert="horz" wrap="square" lIns="0" tIns="0" rIns="0" bIns="0" rtlCol="0" anchor="t"/>
          <a:lstStyle/>
          <a:p>
            <a:pPr algn="l">
              <a:lnSpc>
                <a:spcPct val="130000"/>
              </a:lnSpc>
            </a:pPr>
            <a:r>
              <a:rPr kumimoji="1" lang="en-US" altLang="zh-CN" sz="1600">
                <a:ln w="12700">
                  <a:noFill/>
                </a:ln>
                <a:solidFill>
                  <a:srgbClr val="043181">
                    <a:alpha val="100000"/>
                  </a:srgbClr>
                </a:solidFill>
                <a:latin typeface="Source Han Sans CN Bold"/>
                <a:ea typeface="Source Han Sans CN Bold"/>
                <a:cs typeface="Source Han Sans CN Bold"/>
              </a:rPr>
              <a:t>biểu đồ</a:t>
            </a:r>
            <a:endParaRPr kumimoji="1" lang="zh-CN" altLang="en-US"/>
          </a:p>
        </p:txBody>
      </p:sp>
      <p:sp>
        <p:nvSpPr>
          <p:cNvPr id="6" name="标题 1"/>
          <p:cNvSpPr txBox="1"/>
          <p:nvPr/>
        </p:nvSpPr>
        <p:spPr>
          <a:xfrm>
            <a:off x="2122550" y="3401120"/>
            <a:ext cx="2592000" cy="252000"/>
          </a:xfrm>
          <a:custGeom>
            <a:avLst/>
            <a:gdLst>
              <a:gd name="connsiteX0" fmla="*/ 0 w 2574758"/>
              <a:gd name="connsiteY0" fmla="*/ 0 h 637674"/>
              <a:gd name="connsiteX1" fmla="*/ 2574758 w 2574758"/>
              <a:gd name="connsiteY1" fmla="*/ 0 h 637674"/>
              <a:gd name="connsiteX2" fmla="*/ 1680828 w 2574758"/>
              <a:gd name="connsiteY2" fmla="*/ 637674 h 637674"/>
              <a:gd name="connsiteX3" fmla="*/ 1680828 w 2574758"/>
              <a:gd name="connsiteY3" fmla="*/ 238624 h 637674"/>
              <a:gd name="connsiteX4" fmla="*/ 0 w 2574758"/>
              <a:gd name="connsiteY4" fmla="*/ 238624 h 637674"/>
            </a:gdLst>
            <a:ahLst/>
            <a:cxnLst/>
            <a:rect l="l" t="t" r="r" b="b"/>
            <a:pathLst>
              <a:path w="2574758" h="637674">
                <a:moveTo>
                  <a:pt x="0" y="0"/>
                </a:moveTo>
                <a:lnTo>
                  <a:pt x="2574758" y="0"/>
                </a:lnTo>
                <a:lnTo>
                  <a:pt x="1680828" y="637674"/>
                </a:lnTo>
                <a:lnTo>
                  <a:pt x="1680828" y="238624"/>
                </a:lnTo>
                <a:lnTo>
                  <a:pt x="0" y="238624"/>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2122550" y="3700101"/>
            <a:ext cx="7920000" cy="609605"/>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Các đặc trưng này ảnh hưởng đến hiệu quả và giá trị của xe, nên có ảnh hưởng lớn đến giá xe.</a:t>
            </a:r>
            <a:endParaRPr kumimoji="1" lang="zh-CN" altLang="en-US"/>
          </a:p>
        </p:txBody>
      </p:sp>
      <p:sp>
        <p:nvSpPr>
          <p:cNvPr id="8" name="标题 1"/>
          <p:cNvSpPr txBox="1"/>
          <p:nvPr/>
        </p:nvSpPr>
        <p:spPr>
          <a:xfrm>
            <a:off x="2136751" y="2954693"/>
            <a:ext cx="7920000" cy="429128"/>
          </a:xfrm>
          <a:prstGeom prst="rect">
            <a:avLst/>
          </a:prstGeom>
          <a:noFill/>
          <a:ln cap="sq">
            <a:noFill/>
          </a:ln>
        </p:spPr>
        <p:txBody>
          <a:bodyPr vert="horz" wrap="square" lIns="0" tIns="0" rIns="0" bIns="0" rtlCol="0" anchor="t"/>
          <a:lstStyle/>
          <a:p>
            <a:pPr algn="l">
              <a:lnSpc>
                <a:spcPct val="130000"/>
              </a:lnSpc>
            </a:pPr>
            <a:r>
              <a:rPr kumimoji="1" lang="en-US" altLang="zh-CN" sz="1600">
                <a:ln w="12700">
                  <a:noFill/>
                </a:ln>
                <a:solidFill>
                  <a:srgbClr val="1A69F6">
                    <a:alpha val="100000"/>
                  </a:srgbClr>
                </a:solidFill>
                <a:latin typeface="Source Han Sans CN Bold"/>
                <a:ea typeface="Source Han Sans CN Bold"/>
                <a:cs typeface="Source Han Sans CN Bold"/>
              </a:rPr>
              <a:t>đoạn giải thích lý do</a:t>
            </a:r>
            <a:endParaRPr kumimoji="1" lang="zh-CN" altLang="en-US"/>
          </a:p>
        </p:txBody>
      </p:sp>
      <p:sp>
        <p:nvSpPr>
          <p:cNvPr id="9" name="标题 1"/>
          <p:cNvSpPr txBox="1"/>
          <p:nvPr/>
        </p:nvSpPr>
        <p:spPr>
          <a:xfrm>
            <a:off x="3289498" y="5160895"/>
            <a:ext cx="2592000" cy="252000"/>
          </a:xfrm>
          <a:custGeom>
            <a:avLst/>
            <a:gdLst>
              <a:gd name="connsiteX0" fmla="*/ 0 w 2574758"/>
              <a:gd name="connsiteY0" fmla="*/ 0 h 637674"/>
              <a:gd name="connsiteX1" fmla="*/ 2574758 w 2574758"/>
              <a:gd name="connsiteY1" fmla="*/ 0 h 637674"/>
              <a:gd name="connsiteX2" fmla="*/ 1680828 w 2574758"/>
              <a:gd name="connsiteY2" fmla="*/ 637674 h 637674"/>
              <a:gd name="connsiteX3" fmla="*/ 1680828 w 2574758"/>
              <a:gd name="connsiteY3" fmla="*/ 238624 h 637674"/>
              <a:gd name="connsiteX4" fmla="*/ 0 w 2574758"/>
              <a:gd name="connsiteY4" fmla="*/ 238624 h 637674"/>
            </a:gdLst>
            <a:ahLst/>
            <a:cxnLst/>
            <a:rect l="l" t="t" r="r" b="b"/>
            <a:pathLst>
              <a:path w="2574758" h="637674">
                <a:moveTo>
                  <a:pt x="0" y="0"/>
                </a:moveTo>
                <a:lnTo>
                  <a:pt x="2574758" y="0"/>
                </a:lnTo>
                <a:lnTo>
                  <a:pt x="1680828" y="637674"/>
                </a:lnTo>
                <a:lnTo>
                  <a:pt x="1680828" y="238624"/>
                </a:lnTo>
                <a:lnTo>
                  <a:pt x="0" y="238624"/>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3289498" y="5459876"/>
            <a:ext cx="7920000" cy="609605"/>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Các yếu tố như số chủ sở hữu, quãng đường đã đi cũng có ảnh hưởng, nhưng nhỏ hơn.</a:t>
            </a:r>
            <a:endParaRPr kumimoji="1" lang="zh-CN" altLang="en-US"/>
          </a:p>
        </p:txBody>
      </p:sp>
      <p:sp>
        <p:nvSpPr>
          <p:cNvPr id="11" name="标题 1"/>
          <p:cNvSpPr txBox="1"/>
          <p:nvPr/>
        </p:nvSpPr>
        <p:spPr>
          <a:xfrm>
            <a:off x="3303699" y="4714468"/>
            <a:ext cx="7920000" cy="429128"/>
          </a:xfrm>
          <a:prstGeom prst="rect">
            <a:avLst/>
          </a:prstGeom>
          <a:noFill/>
          <a:ln cap="sq">
            <a:noFill/>
          </a:ln>
        </p:spPr>
        <p:txBody>
          <a:bodyPr vert="horz" wrap="square" lIns="0" tIns="0" rIns="0" bIns="0" rtlCol="0" anchor="t"/>
          <a:lstStyle/>
          <a:p>
            <a:pPr algn="l">
              <a:lnSpc>
                <a:spcPct val="130000"/>
              </a:lnSpc>
            </a:pPr>
            <a:r>
              <a:rPr kumimoji="1" lang="en-US" altLang="zh-CN" sz="1600">
                <a:ln w="12700">
                  <a:noFill/>
                </a:ln>
                <a:solidFill>
                  <a:srgbClr val="043181">
                    <a:alpha val="100000"/>
                  </a:srgbClr>
                </a:solidFill>
                <a:latin typeface="Source Han Sans CN Bold"/>
                <a:ea typeface="Source Han Sans CN Bold"/>
                <a:cs typeface="Source Han Sans CN Bold"/>
              </a:rPr>
              <a:t>đoạn nêu vai trò của các yếu tố khác</a:t>
            </a:r>
            <a:endParaRPr kumimoji="1" lang="zh-CN" altLang="en-US"/>
          </a:p>
        </p:txBody>
      </p:sp>
      <p:sp>
        <p:nvSpPr>
          <p:cNvPr id="1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Mức độ ảnh hưởng của các đặc trưng</a:t>
            </a:r>
            <a:endParaRPr kumimoji="1"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4229100" y="4198217"/>
            <a:ext cx="5332595" cy="2659783"/>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1828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529476" flipH="1" flipV="1">
            <a:off x="-446028" y="5649735"/>
            <a:ext cx="2017887" cy="2056924"/>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05211" y="2843259"/>
            <a:ext cx="6204429" cy="1884532"/>
          </a:xfrm>
          <a:prstGeom prst="rect">
            <a:avLst/>
          </a:prstGeom>
          <a:noFill/>
          <a:ln>
            <a:noFill/>
          </a:ln>
        </p:spPr>
        <p:txBody>
          <a:bodyPr vert="horz" wrap="square" lIns="0" tIns="0" rIns="0" bIns="0" rtlCol="0" anchor="ctr"/>
          <a:lstStyle/>
          <a:p>
            <a:pPr algn="l">
              <a:lnSpc>
                <a:spcPct val="130000"/>
              </a:lnSpc>
            </a:pPr>
            <a:r>
              <a:rPr kumimoji="1" lang="en-US" altLang="zh-CN" sz="5400">
                <a:ln w="12700">
                  <a:noFill/>
                </a:ln>
                <a:solidFill>
                  <a:srgbClr val="262626">
                    <a:alpha val="100000"/>
                  </a:srgbClr>
                </a:solidFill>
                <a:latin typeface="Source Han Sans CN Bold"/>
                <a:ea typeface="Source Han Sans CN Bold"/>
                <a:cs typeface="Source Han Sans CN Bold"/>
              </a:rPr>
              <a:t>Kết luận và hướng tương lai</a:t>
            </a:r>
            <a:endParaRPr kumimoji="1" lang="zh-CN" altLang="en-US"/>
          </a:p>
        </p:txBody>
      </p:sp>
      <p:sp>
        <p:nvSpPr>
          <p:cNvPr id="8" name="标题 1"/>
          <p:cNvSpPr txBox="1"/>
          <p:nvPr/>
        </p:nvSpPr>
        <p:spPr>
          <a:xfrm>
            <a:off x="522560"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513158" y="4916164"/>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46458" y="4916164"/>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979758" y="4916164"/>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213059" y="4925444"/>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51317" y="1581279"/>
            <a:ext cx="2924969" cy="1223355"/>
          </a:xfrm>
          <a:prstGeom prst="rect">
            <a:avLst/>
          </a:prstGeom>
          <a:noFill/>
          <a:ln>
            <a:noFill/>
          </a:ln>
        </p:spPr>
        <p:txBody>
          <a:bodyPr vert="horz" wrap="square" lIns="0" tIns="0" rIns="0" bIns="0" rtlCol="0" anchor="b"/>
          <a:lstStyle/>
          <a:p>
            <a:pPr algn="r">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a:off x="3320213" y="-94344"/>
            <a:ext cx="1602676" cy="2898978"/>
          </a:xfrm>
          <a:prstGeom prst="rect">
            <a:avLst/>
          </a:prstGeom>
          <a:noFill/>
          <a:ln>
            <a:noFill/>
          </a:ln>
        </p:spPr>
        <p:txBody>
          <a:bodyPr vert="horz" wrap="square" lIns="0" tIns="0" rIns="0" bIns="0" rtlCol="0" anchor="b"/>
          <a:lstStyle/>
          <a:p>
            <a:pPr algn="l">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07</a:t>
            </a:r>
            <a:endParaRPr kumimoji="1"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3624856"/>
            <a:ext cx="12192000" cy="3233144"/>
          </a:xfrm>
          <a:custGeom>
            <a:avLst/>
            <a:gdLst>
              <a:gd name="connsiteX0" fmla="*/ 9375494 w 12192000"/>
              <a:gd name="connsiteY0" fmla="*/ 209 h 3233144"/>
              <a:gd name="connsiteX1" fmla="*/ 12192000 w 12192000"/>
              <a:gd name="connsiteY1" fmla="*/ 327194 h 3233144"/>
              <a:gd name="connsiteX2" fmla="*/ 12192000 w 12192000"/>
              <a:gd name="connsiteY2" fmla="*/ 3233144 h 3233144"/>
              <a:gd name="connsiteX3" fmla="*/ 0 w 12192000"/>
              <a:gd name="connsiteY3" fmla="*/ 3233144 h 3233144"/>
              <a:gd name="connsiteX4" fmla="*/ 0 w 12192000"/>
              <a:gd name="connsiteY4" fmla="*/ 327194 h 3233144"/>
              <a:gd name="connsiteX5" fmla="*/ 2731625 w 12192000"/>
              <a:gd name="connsiteY5" fmla="*/ 486346 h 3233144"/>
              <a:gd name="connsiteX6" fmla="*/ 9375494 w 12192000"/>
              <a:gd name="connsiteY6" fmla="*/ 209 h 3233144"/>
            </a:gdLst>
            <a:ahLst/>
            <a:cxnLst/>
            <a:rect l="l" t="t" r="r" b="b"/>
            <a:pathLst>
              <a:path w="12192000" h="3233144">
                <a:moveTo>
                  <a:pt x="9375494" y="209"/>
                </a:moveTo>
                <a:cubicBezTo>
                  <a:pt x="10349053" y="12748"/>
                  <a:pt x="11484659" y="71586"/>
                  <a:pt x="12192000" y="327194"/>
                </a:cubicBezTo>
                <a:lnTo>
                  <a:pt x="12192000" y="3233144"/>
                </a:lnTo>
                <a:lnTo>
                  <a:pt x="0" y="3233144"/>
                </a:lnTo>
                <a:lnTo>
                  <a:pt x="0" y="327194"/>
                </a:lnTo>
                <a:cubicBezTo>
                  <a:pt x="910542" y="418826"/>
                  <a:pt x="740779" y="428473"/>
                  <a:pt x="2731625" y="486346"/>
                </a:cubicBezTo>
                <a:cubicBezTo>
                  <a:pt x="4722471" y="544219"/>
                  <a:pt x="8401935" y="-12330"/>
                  <a:pt x="9375494" y="209"/>
                </a:cubicBezTo>
                <a:close/>
              </a:path>
            </a:pathLst>
          </a:custGeom>
          <a:gradFill>
            <a:gsLst>
              <a:gs pos="1000">
                <a:schemeClr val="accent1"/>
              </a:gs>
              <a:gs pos="100000">
                <a:schemeClr val="accent1">
                  <a:lumMod val="60000"/>
                  <a:lumOff val="40000"/>
                </a:schemeClr>
              </a:gs>
            </a:gsLst>
            <a:lin ang="2700000" scaled="0"/>
          </a:gradFill>
          <a:ln w="12700" cap="sq">
            <a:noFill/>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lnSpc>
                <a:spcPct val="110000"/>
              </a:lnSpc>
            </a:pPr>
            <a:endParaRPr kumimoji="1" lang="zh-CN" altLang="en-US"/>
          </a:p>
        </p:txBody>
      </p:sp>
      <p:sp>
        <p:nvSpPr>
          <p:cNvPr id="4" name="标题 1"/>
          <p:cNvSpPr txBox="1"/>
          <p:nvPr/>
        </p:nvSpPr>
        <p:spPr>
          <a:xfrm>
            <a:off x="0" y="3416393"/>
            <a:ext cx="12192000" cy="617887"/>
          </a:xfrm>
          <a:custGeom>
            <a:avLst/>
            <a:gdLst>
              <a:gd name="connsiteX0" fmla="*/ 9375494 w 12192000"/>
              <a:gd name="connsiteY0" fmla="*/ 209 h 617887"/>
              <a:gd name="connsiteX1" fmla="*/ 12192000 w 12192000"/>
              <a:gd name="connsiteY1" fmla="*/ 454514 h 617887"/>
              <a:gd name="connsiteX2" fmla="*/ 9375494 w 12192000"/>
              <a:gd name="connsiteY2" fmla="*/ 127529 h 617887"/>
              <a:gd name="connsiteX3" fmla="*/ 2731625 w 12192000"/>
              <a:gd name="connsiteY3" fmla="*/ 613666 h 617887"/>
              <a:gd name="connsiteX4" fmla="*/ 0 w 12192000"/>
              <a:gd name="connsiteY4" fmla="*/ 454514 h 617887"/>
              <a:gd name="connsiteX5" fmla="*/ 2731625 w 12192000"/>
              <a:gd name="connsiteY5" fmla="*/ 486346 h 617887"/>
              <a:gd name="connsiteX6" fmla="*/ 9375494 w 12192000"/>
              <a:gd name="connsiteY6" fmla="*/ 209 h 617887"/>
              <a:gd name="connsiteX7" fmla="*/ 9375494 w 12192000"/>
              <a:gd name="connsiteY7" fmla="*/ 209 h 617887"/>
              <a:gd name="connsiteX8" fmla="*/ 9375494 w 12192000"/>
              <a:gd name="connsiteY8" fmla="*/ 209 h 617887"/>
            </a:gdLst>
            <a:ahLst/>
            <a:cxnLst/>
            <a:rect l="l" t="t" r="r" b="b"/>
            <a:pathLst>
              <a:path w="12192000" h="617887">
                <a:moveTo>
                  <a:pt x="9375494" y="209"/>
                </a:moveTo>
                <a:cubicBezTo>
                  <a:pt x="10952223" y="-5096"/>
                  <a:pt x="12192000" y="433294"/>
                  <a:pt x="12192000" y="454514"/>
                </a:cubicBezTo>
                <a:cubicBezTo>
                  <a:pt x="10888980" y="165854"/>
                  <a:pt x="10349053" y="140068"/>
                  <a:pt x="9375494" y="127529"/>
                </a:cubicBezTo>
                <a:cubicBezTo>
                  <a:pt x="8401935" y="114990"/>
                  <a:pt x="4722471" y="671539"/>
                  <a:pt x="2731625" y="613666"/>
                </a:cubicBezTo>
                <a:cubicBezTo>
                  <a:pt x="740779" y="555793"/>
                  <a:pt x="910542" y="546146"/>
                  <a:pt x="0" y="454514"/>
                </a:cubicBezTo>
                <a:cubicBezTo>
                  <a:pt x="910542" y="487985"/>
                  <a:pt x="1821083" y="475735"/>
                  <a:pt x="2731625" y="486346"/>
                </a:cubicBezTo>
                <a:cubicBezTo>
                  <a:pt x="4722471" y="544219"/>
                  <a:pt x="8401935" y="-12330"/>
                  <a:pt x="9375494" y="20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960030" y="1721887"/>
            <a:ext cx="4648136" cy="590087"/>
          </a:xfrm>
          <a:prstGeom prst="rect">
            <a:avLst/>
          </a:prstGeom>
          <a:noFill/>
          <a:ln>
            <a:noFill/>
          </a:ln>
        </p:spPr>
        <p:txBody>
          <a:bodyPr vert="horz" wrap="square" lIns="0" tIns="0" rIns="0" bIns="0" rtlCol="0" anchor="b"/>
          <a:lstStyle/>
          <a:p>
            <a:pPr algn="l">
              <a:lnSpc>
                <a:spcPct val="100000"/>
              </a:lnSpc>
            </a:pPr>
            <a:r>
              <a:rPr kumimoji="1" lang="en-US" altLang="zh-CN" sz="2200">
                <a:ln w="12700">
                  <a:noFill/>
                </a:ln>
                <a:solidFill>
                  <a:srgbClr val="000000">
                    <a:alpha val="100000"/>
                  </a:srgbClr>
                </a:solidFill>
                <a:latin typeface="OPPOSans B"/>
                <a:ea typeface="OPPOSans B"/>
                <a:cs typeface="OPPOSans B"/>
              </a:rPr>
              <a:t>01</a:t>
            </a:r>
            <a:endParaRPr kumimoji="1" lang="zh-CN" altLang="en-US"/>
          </a:p>
        </p:txBody>
      </p:sp>
      <p:sp>
        <p:nvSpPr>
          <p:cNvPr id="6" name="标题 1"/>
          <p:cNvSpPr txBox="1"/>
          <p:nvPr/>
        </p:nvSpPr>
        <p:spPr>
          <a:xfrm>
            <a:off x="960031" y="2414557"/>
            <a:ext cx="4648136" cy="1153756"/>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Dự án giúp doanh nghiệp xe hiểu thị trường, dự đoán giá xe, tối ưu chiến lược kinh doanh.</a:t>
            </a:r>
            <a:endParaRPr kumimoji="1" lang="zh-CN" altLang="en-US"/>
          </a:p>
        </p:txBody>
      </p:sp>
      <p:sp>
        <p:nvSpPr>
          <p:cNvPr id="7" name="标题 1"/>
          <p:cNvSpPr txBox="1"/>
          <p:nvPr/>
        </p:nvSpPr>
        <p:spPr>
          <a:xfrm>
            <a:off x="6432239" y="1483540"/>
            <a:ext cx="4648136" cy="590087"/>
          </a:xfrm>
          <a:prstGeom prst="rect">
            <a:avLst/>
          </a:prstGeom>
          <a:noFill/>
          <a:ln>
            <a:noFill/>
          </a:ln>
        </p:spPr>
        <p:txBody>
          <a:bodyPr vert="horz" wrap="square" lIns="0" tIns="0" rIns="0" bIns="0" rtlCol="0" anchor="b"/>
          <a:lstStyle/>
          <a:p>
            <a:pPr algn="l">
              <a:lnSpc>
                <a:spcPct val="100000"/>
              </a:lnSpc>
            </a:pPr>
            <a:r>
              <a:rPr kumimoji="1" lang="en-US" altLang="zh-CN" sz="2200">
                <a:ln w="12700">
                  <a:noFill/>
                </a:ln>
                <a:solidFill>
                  <a:srgbClr val="000000">
                    <a:alpha val="100000"/>
                  </a:srgbClr>
                </a:solidFill>
                <a:latin typeface="OPPOSans B"/>
                <a:ea typeface="OPPOSans B"/>
                <a:cs typeface="OPPOSans B"/>
              </a:rPr>
              <a:t>03</a:t>
            </a:r>
            <a:endParaRPr kumimoji="1" lang="zh-CN" altLang="en-US"/>
          </a:p>
        </p:txBody>
      </p:sp>
      <p:sp>
        <p:nvSpPr>
          <p:cNvPr id="8" name="标题 1"/>
          <p:cNvSpPr txBox="1"/>
          <p:nvPr/>
        </p:nvSpPr>
        <p:spPr>
          <a:xfrm>
            <a:off x="6432240" y="2176211"/>
            <a:ext cx="4648136" cy="1153756"/>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Nghiên cứu này cũng giúp chính sách về xe cũ được điều chỉnh phù hợp với thị trường.</a:t>
            </a:r>
            <a:endParaRPr kumimoji="1" lang="zh-CN" altLang="en-US"/>
          </a:p>
        </p:txBody>
      </p:sp>
      <p:sp>
        <p:nvSpPr>
          <p:cNvPr id="9" name="标题 1"/>
          <p:cNvSpPr txBox="1"/>
          <p:nvPr/>
        </p:nvSpPr>
        <p:spPr>
          <a:xfrm>
            <a:off x="3771932" y="4239124"/>
            <a:ext cx="4648136" cy="590087"/>
          </a:xfrm>
          <a:prstGeom prst="rect">
            <a:avLst/>
          </a:prstGeom>
          <a:noFill/>
          <a:ln>
            <a:noFill/>
          </a:ln>
        </p:spPr>
        <p:txBody>
          <a:bodyPr vert="horz" wrap="square" lIns="0" tIns="0" rIns="0" bIns="0" rtlCol="0" anchor="b"/>
          <a:lstStyle/>
          <a:p>
            <a:pPr algn="l">
              <a:lnSpc>
                <a:spcPct val="100000"/>
              </a:lnSpc>
            </a:pPr>
            <a:r>
              <a:rPr kumimoji="1" lang="en-US" altLang="zh-CN" sz="2200">
                <a:ln w="12700">
                  <a:noFill/>
                </a:ln>
                <a:solidFill>
                  <a:srgbClr val="FFFFFF">
                    <a:alpha val="100000"/>
                  </a:srgbClr>
                </a:solidFill>
                <a:latin typeface="OPPOSans B"/>
                <a:ea typeface="OPPOSans B"/>
                <a:cs typeface="OPPOSans B"/>
              </a:rPr>
              <a:t>02</a:t>
            </a:r>
            <a:endParaRPr kumimoji="1" lang="zh-CN" altLang="en-US"/>
          </a:p>
        </p:txBody>
      </p:sp>
      <p:sp>
        <p:nvSpPr>
          <p:cNvPr id="10" name="标题 1"/>
          <p:cNvSpPr txBox="1"/>
          <p:nvPr/>
        </p:nvSpPr>
        <p:spPr>
          <a:xfrm>
            <a:off x="3771933" y="4949037"/>
            <a:ext cx="4648136" cy="1153756"/>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FFFFFF">
                    <a:alpha val="100000"/>
                  </a:srgbClr>
                </a:solidFill>
                <a:latin typeface="Source Han Sans"/>
                <a:ea typeface="Source Han Sans"/>
                <a:cs typeface="Source Han Sans"/>
              </a:rPr>
              <a:t>Người mua xe có thông tin chính xác về giá xe, tránh mua hớ, mua lỗ.</a:t>
            </a:r>
            <a:endParaRPr kumimoji="1" lang="zh-CN" altLang="en-US"/>
          </a:p>
        </p:txBody>
      </p:sp>
      <p:sp>
        <p:nvSpPr>
          <p:cNvPr id="11" name="标题 1"/>
          <p:cNvSpPr txBox="1"/>
          <p:nvPr/>
        </p:nvSpPr>
        <p:spPr>
          <a:xfrm>
            <a:off x="960032" y="3786791"/>
            <a:ext cx="242395" cy="242395"/>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3771934" y="3806322"/>
            <a:ext cx="242395" cy="242395"/>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6432241" y="3586979"/>
            <a:ext cx="242395" cy="242395"/>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Lợi ích</a:t>
            </a:r>
            <a:endParaRPr kumimoji="1"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755343" y="2065622"/>
            <a:ext cx="4013930" cy="3045808"/>
          </a:xfrm>
          <a:prstGeom prst="rect">
            <a:avLst/>
          </a:prstGeom>
          <a:solidFill>
            <a:schemeClr val="bg1"/>
          </a:solidFill>
          <a:ln w="38100" cap="sq">
            <a:noFill/>
            <a:miter/>
          </a:ln>
          <a:effectLst>
            <a:outerShdw blurRad="317500" dist="127000" dir="300000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755343" y="2065622"/>
            <a:ext cx="4013930" cy="95388"/>
          </a:xfrm>
          <a:prstGeom prst="rect">
            <a:avLst/>
          </a:prstGeom>
          <a:solidFill>
            <a:schemeClr val="accent1"/>
          </a:soli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2023092" y="2422355"/>
            <a:ext cx="3466690" cy="2390945"/>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595959">
                    <a:alpha val="100000"/>
                  </a:srgbClr>
                </a:solidFill>
                <a:latin typeface="Source Han Sans"/>
                <a:ea typeface="Source Han Sans"/>
                <a:cs typeface="Source Han Sans"/>
              </a:rPr>
              <a:t>Thu thập dữ liệu từ nhiều nguồn, tăng số lượng mẫu xe.</a:t>
            </a:r>
            <a:endParaRPr kumimoji="1" lang="zh-CN" altLang="en-US"/>
          </a:p>
        </p:txBody>
      </p:sp>
      <p:sp>
        <p:nvSpPr>
          <p:cNvPr id="6" name="标题 1"/>
          <p:cNvSpPr txBox="1"/>
          <p:nvPr/>
        </p:nvSpPr>
        <p:spPr>
          <a:xfrm>
            <a:off x="6422727" y="2065622"/>
            <a:ext cx="4013930" cy="3045808"/>
          </a:xfrm>
          <a:prstGeom prst="rect">
            <a:avLst/>
          </a:prstGeom>
          <a:solidFill>
            <a:schemeClr val="bg1"/>
          </a:solidFill>
          <a:ln w="38100" cap="sq">
            <a:noFill/>
            <a:miter/>
          </a:ln>
          <a:effectLst>
            <a:outerShdw blurRad="317500" dist="127000" dir="300000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6422727" y="2065622"/>
            <a:ext cx="4013930" cy="95388"/>
          </a:xfrm>
          <a:prstGeom prst="rect">
            <a:avLst/>
          </a:prstGeom>
          <a:solidFill>
            <a:schemeClr val="accent1"/>
          </a:soli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690476" y="2422356"/>
            <a:ext cx="3492090" cy="2393188"/>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595959">
                    <a:alpha val="100000"/>
                  </a:srgbClr>
                </a:solidFill>
                <a:latin typeface="Source Han Sans"/>
                <a:ea typeface="Source Han Sans"/>
                <a:cs typeface="Source Han Sans"/>
              </a:rPr>
              <a:t>Nghiên cứu các mô hình mới, tăng hiệu quả dự đoán.</a:t>
            </a:r>
            <a:endParaRPr kumimoji="1" lang="zh-CN" altLang="en-US"/>
          </a:p>
        </p:txBody>
      </p:sp>
      <p:sp>
        <p:nvSpPr>
          <p:cNvPr id="9"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Định hướng để cải thiện</a:t>
            </a:r>
            <a:endParaRPr kumimoji="1" lang="zh-C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4229100" y="4198217"/>
            <a:ext cx="5332595" cy="2659783"/>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1828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529476" flipH="1" flipV="1">
            <a:off x="-446028" y="5649735"/>
            <a:ext cx="2017887" cy="2056924"/>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05211" y="2843259"/>
            <a:ext cx="6204429" cy="1884532"/>
          </a:xfrm>
          <a:prstGeom prst="rect">
            <a:avLst/>
          </a:prstGeom>
          <a:noFill/>
          <a:ln>
            <a:noFill/>
          </a:ln>
        </p:spPr>
        <p:txBody>
          <a:bodyPr vert="horz" wrap="square" lIns="0" tIns="0" rIns="0" bIns="0" rtlCol="0" anchor="ctr"/>
          <a:lstStyle/>
          <a:p>
            <a:pPr algn="l">
              <a:lnSpc>
                <a:spcPct val="130000"/>
              </a:lnSpc>
            </a:pPr>
            <a:r>
              <a:rPr kumimoji="1" lang="en-US" altLang="zh-CN" sz="5400">
                <a:ln w="12700">
                  <a:noFill/>
                </a:ln>
                <a:solidFill>
                  <a:srgbClr val="262626">
                    <a:alpha val="100000"/>
                  </a:srgbClr>
                </a:solidFill>
                <a:latin typeface="Source Han Sans CN Bold"/>
                <a:ea typeface="Source Han Sans CN Bold"/>
                <a:cs typeface="Source Han Sans CN Bold"/>
              </a:rPr>
              <a:t>Tài liệu tham khảo</a:t>
            </a:r>
            <a:endParaRPr kumimoji="1" lang="zh-CN" altLang="en-US"/>
          </a:p>
        </p:txBody>
      </p:sp>
      <p:sp>
        <p:nvSpPr>
          <p:cNvPr id="8" name="标题 1"/>
          <p:cNvSpPr txBox="1"/>
          <p:nvPr/>
        </p:nvSpPr>
        <p:spPr>
          <a:xfrm>
            <a:off x="522560"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513158" y="4916164"/>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46458" y="4916164"/>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979758" y="4916164"/>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213059" y="4925444"/>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51317" y="1581279"/>
            <a:ext cx="2924969" cy="1223355"/>
          </a:xfrm>
          <a:prstGeom prst="rect">
            <a:avLst/>
          </a:prstGeom>
          <a:noFill/>
          <a:ln>
            <a:noFill/>
          </a:ln>
        </p:spPr>
        <p:txBody>
          <a:bodyPr vert="horz" wrap="square" lIns="0" tIns="0" rIns="0" bIns="0" rtlCol="0" anchor="b"/>
          <a:lstStyle/>
          <a:p>
            <a:pPr algn="r">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a:off x="3320213" y="-94344"/>
            <a:ext cx="1602676" cy="2898978"/>
          </a:xfrm>
          <a:prstGeom prst="rect">
            <a:avLst/>
          </a:prstGeom>
          <a:noFill/>
          <a:ln>
            <a:noFill/>
          </a:ln>
        </p:spPr>
        <p:txBody>
          <a:bodyPr vert="horz" wrap="square" lIns="0" tIns="0" rIns="0" bIns="0" rtlCol="0" anchor="b"/>
          <a:lstStyle/>
          <a:p>
            <a:pPr algn="l">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08</a:t>
            </a:r>
            <a:endParaRPr kumimoji="1" lang="zh-CN"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Tài liệu nghiên cứu thị trường xe Ấn Độ.</a:t>
            </a: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429983" y="3048375"/>
            <a:ext cx="1887475" cy="2502629"/>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Ấn Độ có tốc độ tăng trưởng kinh tế cao, GDP liên tục tăng trong những năm qua, tạo điều kiện thuận lợi cho thị trường xe phát triển.</a:t>
            </a:r>
            <a:endParaRPr kumimoji="1" lang="zh-CN" altLang="en-US"/>
          </a:p>
        </p:txBody>
      </p:sp>
      <p:sp>
        <p:nvSpPr>
          <p:cNvPr id="4" name="标题 1"/>
          <p:cNvSpPr txBox="1"/>
          <p:nvPr/>
        </p:nvSpPr>
        <p:spPr>
          <a:xfrm>
            <a:off x="5096165" y="3048374"/>
            <a:ext cx="1893273" cy="2502629"/>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Dân số Ấn Độ trẻ, chiếm tỷ lệ lớn, nhu cầu sở hữu xe cá nhân cao, thúc đẩy thị trường xe Ấn Độ sôi động.</a:t>
            </a:r>
            <a:endParaRPr kumimoji="1" lang="zh-CN" altLang="en-US"/>
          </a:p>
        </p:txBody>
      </p:sp>
      <p:sp>
        <p:nvSpPr>
          <p:cNvPr id="5" name="标题 1"/>
          <p:cNvSpPr txBox="1"/>
          <p:nvPr/>
        </p:nvSpPr>
        <p:spPr>
          <a:xfrm>
            <a:off x="7670920" y="3048374"/>
            <a:ext cx="1924896" cy="2502629"/>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Thị trường xe cũ Ấn Độ đang phát triển nhanh chóng, với lượng giao dịch xe cũ tăng đều qua các năm.</a:t>
            </a:r>
            <a:endParaRPr kumimoji="1" lang="zh-CN" altLang="en-US"/>
          </a:p>
        </p:txBody>
      </p:sp>
      <p:sp>
        <p:nvSpPr>
          <p:cNvPr id="6" name="标题 1"/>
          <p:cNvSpPr txBox="1"/>
          <p:nvPr/>
        </p:nvSpPr>
        <p:spPr>
          <a:xfrm>
            <a:off x="2429983" y="2028910"/>
            <a:ext cx="1391112" cy="830997"/>
          </a:xfrm>
          <a:prstGeom prst="rect">
            <a:avLst/>
          </a:prstGeom>
          <a:noFill/>
          <a:ln>
            <a:noFill/>
          </a:ln>
        </p:spPr>
        <p:txBody>
          <a:bodyPr vert="horz" wrap="square" lIns="0" tIns="0" rIns="0" bIns="0" rtlCol="0" anchor="t"/>
          <a:lstStyle/>
          <a:p>
            <a:pPr algn="l">
              <a:lnSpc>
                <a:spcPct val="100000"/>
              </a:lnSpc>
            </a:pPr>
            <a:r>
              <a:rPr kumimoji="1" lang="en-US" altLang="zh-CN" sz="5400">
                <a:ln w="12700">
                  <a:noFill/>
                </a:ln>
                <a:solidFill>
                  <a:srgbClr val="808080">
                    <a:alpha val="100000"/>
                  </a:srgbClr>
                </a:solidFill>
                <a:latin typeface="OPPOSans B"/>
                <a:ea typeface="OPPOSans B"/>
                <a:cs typeface="OPPOSans B"/>
              </a:rPr>
              <a:t>01</a:t>
            </a:r>
            <a:endParaRPr kumimoji="1" lang="zh-CN" altLang="en-US"/>
          </a:p>
        </p:txBody>
      </p:sp>
      <p:sp>
        <p:nvSpPr>
          <p:cNvPr id="7" name="标题 1"/>
          <p:cNvSpPr txBox="1"/>
          <p:nvPr/>
        </p:nvSpPr>
        <p:spPr>
          <a:xfrm>
            <a:off x="5096165" y="2028910"/>
            <a:ext cx="1391112" cy="830997"/>
          </a:xfrm>
          <a:prstGeom prst="rect">
            <a:avLst/>
          </a:prstGeom>
          <a:noFill/>
          <a:ln>
            <a:noFill/>
          </a:ln>
        </p:spPr>
        <p:txBody>
          <a:bodyPr vert="horz" wrap="square" lIns="0" tIns="0" rIns="0" bIns="0" rtlCol="0" anchor="t"/>
          <a:lstStyle/>
          <a:p>
            <a:pPr algn="l">
              <a:lnSpc>
                <a:spcPct val="100000"/>
              </a:lnSpc>
            </a:pPr>
            <a:r>
              <a:rPr kumimoji="1" lang="en-US" altLang="zh-CN" sz="5400">
                <a:ln w="12700">
                  <a:noFill/>
                </a:ln>
                <a:solidFill>
                  <a:srgbClr val="808080">
                    <a:alpha val="100000"/>
                  </a:srgbClr>
                </a:solidFill>
                <a:latin typeface="OPPOSans B"/>
                <a:ea typeface="OPPOSans B"/>
                <a:cs typeface="OPPOSans B"/>
              </a:rPr>
              <a:t>02</a:t>
            </a:r>
            <a:endParaRPr kumimoji="1" lang="zh-CN" altLang="en-US"/>
          </a:p>
        </p:txBody>
      </p:sp>
      <p:sp>
        <p:nvSpPr>
          <p:cNvPr id="8" name="标题 1"/>
          <p:cNvSpPr txBox="1"/>
          <p:nvPr/>
        </p:nvSpPr>
        <p:spPr>
          <a:xfrm>
            <a:off x="7670920" y="2028910"/>
            <a:ext cx="1391112" cy="830997"/>
          </a:xfrm>
          <a:prstGeom prst="rect">
            <a:avLst/>
          </a:prstGeom>
          <a:noFill/>
          <a:ln>
            <a:noFill/>
          </a:ln>
        </p:spPr>
        <p:txBody>
          <a:bodyPr vert="horz" wrap="square" lIns="0" tIns="0" rIns="0" bIns="0" rtlCol="0" anchor="t"/>
          <a:lstStyle/>
          <a:p>
            <a:pPr algn="l">
              <a:lnSpc>
                <a:spcPct val="100000"/>
              </a:lnSpc>
            </a:pPr>
            <a:r>
              <a:rPr kumimoji="1" lang="en-US" altLang="zh-CN" sz="5400">
                <a:ln w="12700">
                  <a:noFill/>
                </a:ln>
                <a:solidFill>
                  <a:srgbClr val="808080">
                    <a:alpha val="100000"/>
                  </a:srgbClr>
                </a:solidFill>
                <a:latin typeface="OPPOSans B"/>
                <a:ea typeface="OPPOSans B"/>
                <a:cs typeface="OPPOSans B"/>
              </a:rPr>
              <a:t>03</a:t>
            </a:r>
            <a:endParaRPr kumimoji="1" lang="zh-CN" altLang="en-US"/>
          </a:p>
        </p:txBody>
      </p:sp>
      <p:sp>
        <p:nvSpPr>
          <p:cNvPr id="9"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Tăng trưởng kinh tế và dân số trẻ</a:t>
            </a:r>
            <a:endParaRPr kumimoji="1" lang="zh-CN" alt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Tài liệu về các mô hình dự đoán giá xe.</a:t>
            </a:r>
            <a:endParaRPr kumimoji="1" lang="zh-CN"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Tài liệu về phân tích dữ liệu và tiền xử lý dữ liệu.</a:t>
            </a:r>
            <a:endParaRPr kumimoji="1" lang="zh-CN"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3518322" y="3843696"/>
            <a:ext cx="6043373" cy="3014304"/>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0030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819261" flipH="1" flipV="1">
            <a:off x="4826901" y="4805414"/>
            <a:ext cx="834047" cy="850182"/>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460628" y="1702990"/>
            <a:ext cx="6625831" cy="2070952"/>
          </a:xfrm>
          <a:prstGeom prst="rect">
            <a:avLst/>
          </a:prstGeom>
          <a:noFill/>
          <a:ln>
            <a:noFill/>
          </a:ln>
        </p:spPr>
        <p:txBody>
          <a:bodyPr vert="horz" wrap="square" lIns="0" tIns="0" rIns="0" bIns="0" rtlCol="0" anchor="b"/>
          <a:lstStyle/>
          <a:p>
            <a:pPr algn="l">
              <a:lnSpc>
                <a:spcPct val="130000"/>
              </a:lnSpc>
            </a:pPr>
            <a:r>
              <a:rPr kumimoji="1" lang="en-US" altLang="zh-CN" sz="5400">
                <a:ln w="12700">
                  <a:noFill/>
                </a:ln>
                <a:solidFill>
                  <a:srgbClr val="000000">
                    <a:alpha val="100000"/>
                  </a:srgbClr>
                </a:solidFill>
                <a:latin typeface="Source Han Sans CN Bold"/>
                <a:ea typeface="Source Han Sans CN Bold"/>
                <a:cs typeface="Source Han Sans CN Bold"/>
              </a:rPr>
              <a:t>谢谢大家</a:t>
            </a:r>
            <a:endParaRPr kumimoji="1" lang="zh-CN" altLang="en-US"/>
          </a:p>
        </p:txBody>
      </p:sp>
      <p:sp>
        <p:nvSpPr>
          <p:cNvPr id="8" name="标题 1"/>
          <p:cNvSpPr txBox="1"/>
          <p:nvPr/>
        </p:nvSpPr>
        <p:spPr>
          <a:xfrm>
            <a:off x="510837"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700591" y="4483178"/>
            <a:ext cx="2306952" cy="496116"/>
          </a:xfrm>
          <a:prstGeom prst="rect">
            <a:avLst/>
          </a:prstGeom>
          <a:solidFill>
            <a:schemeClr val="bg1"/>
          </a:solidFill>
          <a:ln w="12700" cap="sq">
            <a:noFill/>
            <a:miter/>
          </a:ln>
          <a:effectLst>
            <a:outerShdw blurRad="50800" dist="38100" dir="2700000" algn="tl" rotWithShape="0">
              <a:schemeClr val="accent1">
                <a:lumMod val="5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516210" y="4483178"/>
            <a:ext cx="496116" cy="496116"/>
          </a:xfrm>
          <a:prstGeom prst="snip2DiagRect">
            <a:avLst>
              <a:gd name="adj1" fmla="val 0"/>
              <a:gd name="adj2" fmla="val 11918"/>
            </a:avLst>
          </a:prstGeom>
          <a:gradFill>
            <a:gsLst>
              <a:gs pos="0">
                <a:schemeClr val="accent1">
                  <a:lumMod val="75000"/>
                </a:schemeClr>
              </a:gs>
              <a:gs pos="100000">
                <a:schemeClr val="accent1"/>
              </a:gs>
            </a:gsLst>
            <a:lin ang="13500000" scaled="0"/>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708294" y="5182190"/>
            <a:ext cx="2306952" cy="496116"/>
          </a:xfrm>
          <a:prstGeom prst="rect">
            <a:avLst/>
          </a:prstGeom>
          <a:solidFill>
            <a:schemeClr val="bg1"/>
          </a:solidFill>
          <a:ln w="12700" cap="sq">
            <a:noFill/>
            <a:miter/>
          </a:ln>
          <a:effectLst>
            <a:outerShdw blurRad="50800" dist="38100" dir="2700000" algn="tl" rotWithShape="0">
              <a:schemeClr val="accent1">
                <a:lumMod val="5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514226" y="5182190"/>
            <a:ext cx="496116" cy="496116"/>
          </a:xfrm>
          <a:prstGeom prst="snip2DiagRect">
            <a:avLst>
              <a:gd name="adj1" fmla="val 0"/>
              <a:gd name="adj2" fmla="val 11918"/>
            </a:avLst>
          </a:prstGeom>
          <a:gradFill>
            <a:gsLst>
              <a:gs pos="0">
                <a:schemeClr val="accent1">
                  <a:lumMod val="75000"/>
                </a:schemeClr>
              </a:gs>
              <a:gs pos="100000">
                <a:schemeClr val="accent1"/>
              </a:gs>
            </a:gsLst>
            <a:lin ang="13500000" scaled="0"/>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84617" y="5252585"/>
            <a:ext cx="355334" cy="355326"/>
          </a:xfrm>
          <a:custGeom>
            <a:avLst/>
            <a:gdLst>
              <a:gd name="connsiteX0" fmla="*/ 1615928 w 1831861"/>
              <a:gd name="connsiteY0" fmla="*/ 1170309 h 1831823"/>
              <a:gd name="connsiteX1" fmla="*/ 1800618 w 1831861"/>
              <a:gd name="connsiteY1" fmla="*/ 1263273 h 1831823"/>
              <a:gd name="connsiteX2" fmla="*/ 1831860 w 1831861"/>
              <a:gd name="connsiteY2" fmla="*/ 1313851 h 1831823"/>
              <a:gd name="connsiteX3" fmla="*/ 1801380 w 1831861"/>
              <a:gd name="connsiteY3" fmla="*/ 1364238 h 1831823"/>
              <a:gd name="connsiteX4" fmla="*/ 938891 w 1831861"/>
              <a:gd name="connsiteY4" fmla="*/ 1824867 h 1831823"/>
              <a:gd name="connsiteX5" fmla="*/ 911650 w 1831861"/>
              <a:gd name="connsiteY5" fmla="*/ 1831820 h 1831823"/>
              <a:gd name="connsiteX6" fmla="*/ 884027 w 1831861"/>
              <a:gd name="connsiteY6" fmla="*/ 1824867 h 1831823"/>
              <a:gd name="connsiteX7" fmla="*/ 30587 w 1831861"/>
              <a:gd name="connsiteY7" fmla="*/ 1364143 h 1831823"/>
              <a:gd name="connsiteX8" fmla="*/ 6870 w 1831861"/>
              <a:gd name="connsiteY8" fmla="*/ 1340235 h 1831823"/>
              <a:gd name="connsiteX9" fmla="*/ 6775 w 1831861"/>
              <a:gd name="connsiteY9" fmla="*/ 1340054 h 1831823"/>
              <a:gd name="connsiteX10" fmla="*/ 32016 w 1831861"/>
              <a:gd name="connsiteY10" fmla="*/ 1263273 h 1831823"/>
              <a:gd name="connsiteX11" fmla="*/ 216039 w 1831861"/>
              <a:gd name="connsiteY11" fmla="*/ 1171738 h 1831823"/>
              <a:gd name="connsiteX12" fmla="*/ 834592 w 1831861"/>
              <a:gd name="connsiteY12" fmla="*/ 1505875 h 1831823"/>
              <a:gd name="connsiteX13" fmla="*/ 835069 w 1831861"/>
              <a:gd name="connsiteY13" fmla="*/ 1505875 h 1831823"/>
              <a:gd name="connsiteX14" fmla="*/ 911269 w 1831861"/>
              <a:gd name="connsiteY14" fmla="*/ 1524925 h 1831823"/>
              <a:gd name="connsiteX15" fmla="*/ 988326 w 1831861"/>
              <a:gd name="connsiteY15" fmla="*/ 1505303 h 1831823"/>
              <a:gd name="connsiteX16" fmla="*/ 1615643 w 1831861"/>
              <a:gd name="connsiteY16" fmla="*/ 763591 h 1831823"/>
              <a:gd name="connsiteX17" fmla="*/ 1800427 w 1831861"/>
              <a:gd name="connsiteY17" fmla="*/ 856555 h 1831823"/>
              <a:gd name="connsiteX18" fmla="*/ 1823002 w 1831861"/>
              <a:gd name="connsiteY18" fmla="*/ 877605 h 1831823"/>
              <a:gd name="connsiteX19" fmla="*/ 1828145 w 1831861"/>
              <a:gd name="connsiteY19" fmla="*/ 887987 h 1831823"/>
              <a:gd name="connsiteX20" fmla="*/ 1827859 w 1831861"/>
              <a:gd name="connsiteY20" fmla="*/ 887416 h 1831823"/>
              <a:gd name="connsiteX21" fmla="*/ 1831574 w 1831861"/>
              <a:gd name="connsiteY21" fmla="*/ 906466 h 1831823"/>
              <a:gd name="connsiteX22" fmla="*/ 1805571 w 1831861"/>
              <a:gd name="connsiteY22" fmla="*/ 954091 h 1831823"/>
              <a:gd name="connsiteX23" fmla="*/ 1801094 w 1831861"/>
              <a:gd name="connsiteY23" fmla="*/ 956758 h 1831823"/>
              <a:gd name="connsiteX24" fmla="*/ 1668697 w 1831861"/>
              <a:gd name="connsiteY24" fmla="*/ 1027529 h 1831823"/>
              <a:gd name="connsiteX25" fmla="*/ 1503819 w 1831861"/>
              <a:gd name="connsiteY25" fmla="*/ 1115540 h 1831823"/>
              <a:gd name="connsiteX26" fmla="*/ 938129 w 1831861"/>
              <a:gd name="connsiteY26" fmla="*/ 1417673 h 1831823"/>
              <a:gd name="connsiteX27" fmla="*/ 910983 w 1831861"/>
              <a:gd name="connsiteY27" fmla="*/ 1424626 h 1831823"/>
              <a:gd name="connsiteX28" fmla="*/ 883361 w 1831861"/>
              <a:gd name="connsiteY28" fmla="*/ 1417673 h 1831823"/>
              <a:gd name="connsiteX29" fmla="*/ 402062 w 1831861"/>
              <a:gd name="connsiteY29" fmla="*/ 1157736 h 1831823"/>
              <a:gd name="connsiteX30" fmla="*/ 327005 w 1831861"/>
              <a:gd name="connsiteY30" fmla="*/ 1117254 h 1831823"/>
              <a:gd name="connsiteX31" fmla="*/ 29921 w 1831861"/>
              <a:gd name="connsiteY31" fmla="*/ 956758 h 1831823"/>
              <a:gd name="connsiteX32" fmla="*/ 22777 w 1831861"/>
              <a:gd name="connsiteY32" fmla="*/ 952091 h 1831823"/>
              <a:gd name="connsiteX33" fmla="*/ 18395 w 1831861"/>
              <a:gd name="connsiteY33" fmla="*/ 948471 h 1831823"/>
              <a:gd name="connsiteX34" fmla="*/ 6298 w 1831861"/>
              <a:gd name="connsiteY34" fmla="*/ 932945 h 1831823"/>
              <a:gd name="connsiteX35" fmla="*/ 1346 w 1831861"/>
              <a:gd name="connsiteY35" fmla="*/ 919515 h 1831823"/>
              <a:gd name="connsiteX36" fmla="*/ 679 w 1831861"/>
              <a:gd name="connsiteY36" fmla="*/ 916467 h 1831823"/>
              <a:gd name="connsiteX37" fmla="*/ 107 w 1831861"/>
              <a:gd name="connsiteY37" fmla="*/ 911324 h 1831823"/>
              <a:gd name="connsiteX38" fmla="*/ 107 w 1831861"/>
              <a:gd name="connsiteY38" fmla="*/ 908466 h 1831823"/>
              <a:gd name="connsiteX39" fmla="*/ 31445 w 1831861"/>
              <a:gd name="connsiteY39" fmla="*/ 855888 h 1831823"/>
              <a:gd name="connsiteX40" fmla="*/ 215563 w 1831861"/>
              <a:gd name="connsiteY40" fmla="*/ 764162 h 1831823"/>
              <a:gd name="connsiteX41" fmla="*/ 609517 w 1831861"/>
              <a:gd name="connsiteY41" fmla="*/ 977237 h 1831823"/>
              <a:gd name="connsiteX42" fmla="*/ 834592 w 1831861"/>
              <a:gd name="connsiteY42" fmla="*/ 1098776 h 1831823"/>
              <a:gd name="connsiteX43" fmla="*/ 835069 w 1831861"/>
              <a:gd name="connsiteY43" fmla="*/ 1098776 h 1831823"/>
              <a:gd name="connsiteX44" fmla="*/ 911269 w 1831861"/>
              <a:gd name="connsiteY44" fmla="*/ 1117826 h 1831823"/>
              <a:gd name="connsiteX45" fmla="*/ 988421 w 1831861"/>
              <a:gd name="connsiteY45" fmla="*/ 1098204 h 1831823"/>
              <a:gd name="connsiteX46" fmla="*/ 1221594 w 1831861"/>
              <a:gd name="connsiteY46" fmla="*/ 973712 h 1831823"/>
              <a:gd name="connsiteX47" fmla="*/ 920508 w 1831861"/>
              <a:gd name="connsiteY47" fmla="*/ 0 h 1831823"/>
              <a:gd name="connsiteX48" fmla="*/ 946511 w 1831861"/>
              <a:gd name="connsiteY48" fmla="*/ 6258 h 1831823"/>
              <a:gd name="connsiteX49" fmla="*/ 1800522 w 1831861"/>
              <a:gd name="connsiteY49" fmla="*/ 441932 h 1831823"/>
              <a:gd name="connsiteX50" fmla="*/ 1831860 w 1831861"/>
              <a:gd name="connsiteY50" fmla="*/ 492986 h 1831823"/>
              <a:gd name="connsiteX51" fmla="*/ 1801380 w 1831861"/>
              <a:gd name="connsiteY51" fmla="*/ 543944 h 1831823"/>
              <a:gd name="connsiteX52" fmla="*/ 938605 w 1831861"/>
              <a:gd name="connsiteY52" fmla="*/ 1010669 h 1831823"/>
              <a:gd name="connsiteX53" fmla="*/ 911459 w 1831861"/>
              <a:gd name="connsiteY53" fmla="*/ 1017622 h 1831823"/>
              <a:gd name="connsiteX54" fmla="*/ 883836 w 1831861"/>
              <a:gd name="connsiteY54" fmla="*/ 1010669 h 1831823"/>
              <a:gd name="connsiteX55" fmla="*/ 30301 w 1831861"/>
              <a:gd name="connsiteY55" fmla="*/ 543944 h 1831823"/>
              <a:gd name="connsiteX56" fmla="*/ 30396 w 1831861"/>
              <a:gd name="connsiteY56" fmla="*/ 543944 h 1831823"/>
              <a:gd name="connsiteX57" fmla="*/ 6546 w 1831861"/>
              <a:gd name="connsiteY57" fmla="*/ 519513 h 1831823"/>
              <a:gd name="connsiteX58" fmla="*/ 31635 w 1831861"/>
              <a:gd name="connsiteY58" fmla="*/ 441551 h 1831823"/>
              <a:gd name="connsiteX59" fmla="*/ 894504 w 1831861"/>
              <a:gd name="connsiteY59" fmla="*/ 6258 h 1831823"/>
              <a:gd name="connsiteX60" fmla="*/ 920508 w 1831861"/>
              <a:gd name="connsiteY60" fmla="*/ 0 h 1831823"/>
            </a:gdLst>
            <a:ahLst/>
            <a:cxnLst/>
            <a:rect l="l" t="t" r="r" b="b"/>
            <a:pathLst>
              <a:path w="1831861" h="1831823">
                <a:moveTo>
                  <a:pt x="1615928" y="1170309"/>
                </a:moveTo>
                <a:lnTo>
                  <a:pt x="1800618" y="1263273"/>
                </a:lnTo>
                <a:cubicBezTo>
                  <a:pt x="1819563" y="1273074"/>
                  <a:pt x="1831574" y="1292515"/>
                  <a:pt x="1831860" y="1313851"/>
                </a:cubicBezTo>
                <a:cubicBezTo>
                  <a:pt x="1831803" y="1334986"/>
                  <a:pt x="1820078" y="1354370"/>
                  <a:pt x="1801380" y="1364238"/>
                </a:cubicBezTo>
                <a:lnTo>
                  <a:pt x="938891" y="1824867"/>
                </a:lnTo>
                <a:cubicBezTo>
                  <a:pt x="930576" y="1829525"/>
                  <a:pt x="921184" y="1831925"/>
                  <a:pt x="911650" y="1831820"/>
                </a:cubicBezTo>
                <a:cubicBezTo>
                  <a:pt x="902010" y="1831820"/>
                  <a:pt x="892514" y="1829429"/>
                  <a:pt x="884027" y="1824867"/>
                </a:cubicBezTo>
                <a:lnTo>
                  <a:pt x="30587" y="1364143"/>
                </a:lnTo>
                <a:cubicBezTo>
                  <a:pt x="20529" y="1358647"/>
                  <a:pt x="12290" y="1350341"/>
                  <a:pt x="6870" y="1340235"/>
                </a:cubicBezTo>
                <a:cubicBezTo>
                  <a:pt x="6841" y="1340178"/>
                  <a:pt x="6813" y="1340111"/>
                  <a:pt x="6775" y="1340054"/>
                </a:cubicBezTo>
                <a:cubicBezTo>
                  <a:pt x="-7456" y="1311879"/>
                  <a:pt x="3841" y="1277503"/>
                  <a:pt x="32016" y="1263273"/>
                </a:cubicBezTo>
                <a:lnTo>
                  <a:pt x="216039" y="1171738"/>
                </a:lnTo>
                <a:lnTo>
                  <a:pt x="834592" y="1505875"/>
                </a:lnTo>
                <a:lnTo>
                  <a:pt x="835069" y="1505875"/>
                </a:lnTo>
                <a:cubicBezTo>
                  <a:pt x="858557" y="1518295"/>
                  <a:pt x="884703" y="1524829"/>
                  <a:pt x="911269" y="1524925"/>
                </a:cubicBezTo>
                <a:cubicBezTo>
                  <a:pt x="938196" y="1524972"/>
                  <a:pt x="964694" y="1518219"/>
                  <a:pt x="988326" y="1505303"/>
                </a:cubicBezTo>
                <a:close/>
                <a:moveTo>
                  <a:pt x="1615643" y="763591"/>
                </a:moveTo>
                <a:lnTo>
                  <a:pt x="1800427" y="856555"/>
                </a:lnTo>
                <a:cubicBezTo>
                  <a:pt x="1809743" y="861365"/>
                  <a:pt x="1817554" y="868652"/>
                  <a:pt x="1823002" y="877605"/>
                </a:cubicBezTo>
                <a:cubicBezTo>
                  <a:pt x="1825097" y="880863"/>
                  <a:pt x="1826821" y="884349"/>
                  <a:pt x="1828145" y="887987"/>
                </a:cubicBezTo>
                <a:lnTo>
                  <a:pt x="1827859" y="887416"/>
                </a:lnTo>
                <a:cubicBezTo>
                  <a:pt x="1830145" y="893512"/>
                  <a:pt x="1831403" y="899951"/>
                  <a:pt x="1831574" y="906466"/>
                </a:cubicBezTo>
                <a:cubicBezTo>
                  <a:pt x="1831631" y="925744"/>
                  <a:pt x="1821821" y="943718"/>
                  <a:pt x="1805571" y="954091"/>
                </a:cubicBezTo>
                <a:cubicBezTo>
                  <a:pt x="1804123" y="955053"/>
                  <a:pt x="1802628" y="955948"/>
                  <a:pt x="1801094" y="956758"/>
                </a:cubicBezTo>
                <a:lnTo>
                  <a:pt x="1668697" y="1027529"/>
                </a:lnTo>
                <a:lnTo>
                  <a:pt x="1503819" y="1115540"/>
                </a:lnTo>
                <a:lnTo>
                  <a:pt x="938129" y="1417673"/>
                </a:lnTo>
                <a:cubicBezTo>
                  <a:pt x="929833" y="1422302"/>
                  <a:pt x="920479" y="1424693"/>
                  <a:pt x="910983" y="1424626"/>
                </a:cubicBezTo>
                <a:cubicBezTo>
                  <a:pt x="901344" y="1424588"/>
                  <a:pt x="891866" y="1422207"/>
                  <a:pt x="883361" y="1417673"/>
                </a:cubicBezTo>
                <a:lnTo>
                  <a:pt x="402062" y="1157736"/>
                </a:lnTo>
                <a:lnTo>
                  <a:pt x="327005" y="1117254"/>
                </a:lnTo>
                <a:lnTo>
                  <a:pt x="29921" y="956758"/>
                </a:lnTo>
                <a:cubicBezTo>
                  <a:pt x="27539" y="955329"/>
                  <a:pt x="24967" y="953710"/>
                  <a:pt x="22777" y="952091"/>
                </a:cubicBezTo>
                <a:lnTo>
                  <a:pt x="18395" y="948471"/>
                </a:lnTo>
                <a:cubicBezTo>
                  <a:pt x="13499" y="944033"/>
                  <a:pt x="9404" y="938784"/>
                  <a:pt x="6298" y="932945"/>
                </a:cubicBezTo>
                <a:cubicBezTo>
                  <a:pt x="4003" y="928736"/>
                  <a:pt x="2336" y="924211"/>
                  <a:pt x="1346" y="919515"/>
                </a:cubicBezTo>
                <a:lnTo>
                  <a:pt x="679" y="916467"/>
                </a:lnTo>
                <a:lnTo>
                  <a:pt x="107" y="911324"/>
                </a:lnTo>
                <a:cubicBezTo>
                  <a:pt x="-36" y="910381"/>
                  <a:pt x="-36" y="909409"/>
                  <a:pt x="107" y="908466"/>
                </a:cubicBezTo>
                <a:cubicBezTo>
                  <a:pt x="-388" y="886387"/>
                  <a:pt x="11785" y="865956"/>
                  <a:pt x="31445" y="855888"/>
                </a:cubicBezTo>
                <a:lnTo>
                  <a:pt x="215563" y="764162"/>
                </a:lnTo>
                <a:lnTo>
                  <a:pt x="609517" y="977237"/>
                </a:lnTo>
                <a:lnTo>
                  <a:pt x="834592" y="1098776"/>
                </a:lnTo>
                <a:lnTo>
                  <a:pt x="835069" y="1098776"/>
                </a:lnTo>
                <a:cubicBezTo>
                  <a:pt x="858548" y="1111215"/>
                  <a:pt x="884704" y="1117750"/>
                  <a:pt x="911269" y="1117826"/>
                </a:cubicBezTo>
                <a:cubicBezTo>
                  <a:pt x="938234" y="1117921"/>
                  <a:pt x="964780" y="1111168"/>
                  <a:pt x="988421" y="1098204"/>
                </a:cubicBezTo>
                <a:lnTo>
                  <a:pt x="1221594" y="973712"/>
                </a:lnTo>
                <a:close/>
                <a:moveTo>
                  <a:pt x="920508" y="0"/>
                </a:moveTo>
                <a:cubicBezTo>
                  <a:pt x="929426" y="0"/>
                  <a:pt x="938343" y="2086"/>
                  <a:pt x="946511" y="6258"/>
                </a:cubicBezTo>
                <a:lnTo>
                  <a:pt x="1800522" y="441932"/>
                </a:lnTo>
                <a:cubicBezTo>
                  <a:pt x="1819553" y="451904"/>
                  <a:pt x="1831583" y="471507"/>
                  <a:pt x="1831860" y="492986"/>
                </a:cubicBezTo>
                <a:cubicBezTo>
                  <a:pt x="1832012" y="514331"/>
                  <a:pt x="1820258" y="533981"/>
                  <a:pt x="1801380" y="543944"/>
                </a:cubicBezTo>
                <a:lnTo>
                  <a:pt x="938605" y="1010669"/>
                </a:lnTo>
                <a:cubicBezTo>
                  <a:pt x="930328" y="1015327"/>
                  <a:pt x="920965" y="1017727"/>
                  <a:pt x="911459" y="1017622"/>
                </a:cubicBezTo>
                <a:cubicBezTo>
                  <a:pt x="901820" y="1017604"/>
                  <a:pt x="892333" y="1015213"/>
                  <a:pt x="883836" y="1010669"/>
                </a:cubicBezTo>
                <a:lnTo>
                  <a:pt x="30301" y="543944"/>
                </a:lnTo>
                <a:lnTo>
                  <a:pt x="30396" y="543944"/>
                </a:lnTo>
                <a:cubicBezTo>
                  <a:pt x="20176" y="538382"/>
                  <a:pt x="11861" y="529866"/>
                  <a:pt x="6546" y="519513"/>
                </a:cubicBezTo>
                <a:cubicBezTo>
                  <a:pt x="-8056" y="491062"/>
                  <a:pt x="3174" y="456152"/>
                  <a:pt x="31635" y="441551"/>
                </a:cubicBezTo>
                <a:lnTo>
                  <a:pt x="894504" y="6258"/>
                </a:lnTo>
                <a:cubicBezTo>
                  <a:pt x="902672" y="2086"/>
                  <a:pt x="911590" y="0"/>
                  <a:pt x="920508" y="0"/>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595697" y="4548633"/>
            <a:ext cx="337142" cy="365206"/>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a:off x="1209653" y="4565774"/>
            <a:ext cx="910636" cy="330924"/>
          </a:xfrm>
          <a:prstGeom prst="rect">
            <a:avLst/>
          </a:prstGeom>
          <a:noFill/>
          <a:ln cap="sq">
            <a:noFill/>
          </a:ln>
        </p:spPr>
        <p:txBody>
          <a:bodyPr vert="horz" wrap="square" lIns="0" tIns="0" rIns="0" bIns="0" rtlCol="0" anchor="ctr"/>
          <a:lstStyle/>
          <a:p>
            <a:pPr algn="l">
              <a:lnSpc>
                <a:spcPct val="110000"/>
              </a:lnSpc>
            </a:pPr>
            <a:r>
              <a:rPr kumimoji="1" lang="en-US" altLang="zh-CN" sz="1800">
                <a:ln w="12700">
                  <a:noFill/>
                </a:ln>
                <a:solidFill>
                  <a:srgbClr val="000000">
                    <a:alpha val="100000"/>
                  </a:srgbClr>
                </a:solidFill>
                <a:latin typeface="Source Han Sans"/>
                <a:ea typeface="Source Han Sans"/>
                <a:cs typeface="Source Han Sans"/>
              </a:rPr>
              <a:t>主讲人：</a:t>
            </a:r>
            <a:endParaRPr kumimoji="1" lang="zh-CN" altLang="en-US"/>
          </a:p>
        </p:txBody>
      </p:sp>
      <p:sp>
        <p:nvSpPr>
          <p:cNvPr id="16" name="标题 1"/>
          <p:cNvSpPr txBox="1"/>
          <p:nvPr/>
        </p:nvSpPr>
        <p:spPr>
          <a:xfrm>
            <a:off x="1209653" y="5264786"/>
            <a:ext cx="685688" cy="330924"/>
          </a:xfrm>
          <a:prstGeom prst="rect">
            <a:avLst/>
          </a:prstGeom>
          <a:noFill/>
          <a:ln cap="sq">
            <a:noFill/>
          </a:ln>
        </p:spPr>
        <p:txBody>
          <a:bodyPr vert="horz" wrap="square" lIns="0" tIns="0" rIns="0" bIns="0" rtlCol="0" anchor="ctr"/>
          <a:lstStyle/>
          <a:p>
            <a:pPr algn="l">
              <a:lnSpc>
                <a:spcPct val="110000"/>
              </a:lnSpc>
            </a:pPr>
            <a:r>
              <a:rPr kumimoji="1" lang="en-US" altLang="zh-CN" sz="1800">
                <a:ln w="12700">
                  <a:noFill/>
                </a:ln>
                <a:solidFill>
                  <a:srgbClr val="000000">
                    <a:alpha val="100000"/>
                  </a:srgbClr>
                </a:solidFill>
                <a:latin typeface="Source Han Sans"/>
                <a:ea typeface="Source Han Sans"/>
                <a:cs typeface="Source Han Sans"/>
              </a:rPr>
              <a:t>时间：</a:t>
            </a:r>
            <a:endParaRPr kumimoji="1" lang="zh-CN" altLang="en-US"/>
          </a:p>
        </p:txBody>
      </p:sp>
      <p:sp>
        <p:nvSpPr>
          <p:cNvPr id="17" name="标题 1"/>
          <p:cNvSpPr txBox="1"/>
          <p:nvPr/>
        </p:nvSpPr>
        <p:spPr>
          <a:xfrm>
            <a:off x="516210" y="3980397"/>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749510" y="3980397"/>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982810" y="3980397"/>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1241511" y="3989677"/>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2075160" y="4565774"/>
            <a:ext cx="734194" cy="330924"/>
          </a:xfrm>
          <a:prstGeom prst="rect">
            <a:avLst/>
          </a:prstGeom>
          <a:noFill/>
          <a:ln cap="sq">
            <a:noFill/>
          </a:ln>
        </p:spPr>
        <p:txBody>
          <a:bodyPr vert="horz" wrap="square" lIns="0" tIns="0" rIns="0" bIns="0" rtlCol="0" anchor="ctr"/>
          <a:lstStyle/>
          <a:p>
            <a:pPr algn="l">
              <a:lnSpc>
                <a:spcPct val="110000"/>
              </a:lnSpc>
            </a:pPr>
            <a:r>
              <a:rPr kumimoji="1" lang="en-US" altLang="zh-CN" sz="1800">
                <a:ln w="12700">
                  <a:noFill/>
                </a:ln>
                <a:solidFill>
                  <a:srgbClr val="000000">
                    <a:alpha val="100000"/>
                  </a:srgbClr>
                </a:solidFill>
                <a:latin typeface="Source Han Sans"/>
                <a:ea typeface="Source Han Sans"/>
                <a:cs typeface="Source Han Sans"/>
              </a:rPr>
              <a:t>AiPPT</a:t>
            </a:r>
            <a:endParaRPr kumimoji="1" lang="zh-CN" altLang="en-US"/>
          </a:p>
        </p:txBody>
      </p:sp>
      <p:sp>
        <p:nvSpPr>
          <p:cNvPr id="22" name="标题 1"/>
          <p:cNvSpPr txBox="1"/>
          <p:nvPr/>
        </p:nvSpPr>
        <p:spPr>
          <a:xfrm>
            <a:off x="1827512" y="5264786"/>
            <a:ext cx="1059017" cy="330924"/>
          </a:xfrm>
          <a:prstGeom prst="rect">
            <a:avLst/>
          </a:prstGeom>
          <a:noFill/>
          <a:ln cap="sq">
            <a:noFill/>
          </a:ln>
        </p:spPr>
        <p:txBody>
          <a:bodyPr vert="horz" wrap="square" lIns="0" tIns="0" rIns="0" bIns="0" rtlCol="0" anchor="ctr"/>
          <a:lstStyle/>
          <a:p>
            <a:pPr algn="l">
              <a:lnSpc>
                <a:spcPct val="110000"/>
              </a:lnSpc>
            </a:pPr>
            <a:r>
              <a:rPr kumimoji="1" lang="en-US" altLang="zh-CN" sz="1800">
                <a:ln w="12700">
                  <a:noFill/>
                </a:ln>
                <a:solidFill>
                  <a:srgbClr val="000000">
                    <a:alpha val="100000"/>
                  </a:srgbClr>
                </a:solidFill>
                <a:latin typeface="Source Han Sans"/>
                <a:ea typeface="Source Han Sans"/>
                <a:cs typeface="Source Han Sans"/>
              </a:rPr>
              <a:t>2025.5</a:t>
            </a: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753713" y="1906677"/>
            <a:ext cx="5579820" cy="1125281"/>
          </a:xfrm>
          <a:prstGeom prst="roundRect">
            <a:avLst>
              <a:gd name="adj" fmla="val 13826"/>
            </a:avLst>
          </a:prstGeom>
          <a:solidFill>
            <a:schemeClr val="bg1"/>
          </a:solidFill>
          <a:ln w="9525" cap="flat">
            <a:noFill/>
            <a:miter/>
          </a:ln>
          <a:effectLst>
            <a:outerShdw blurRad="381000" dist="190500" dir="5400000" sx="102000" sy="102000" algn="t" rotWithShape="0">
              <a:schemeClr val="accent1">
                <a:lumMod val="50000"/>
                <a:alpha val="10000"/>
              </a:schemeClr>
            </a:outerShdw>
          </a:effectLst>
        </p:spPr>
        <p:txBody>
          <a:bodyPr vert="horz" wrap="square" lIns="0" tIns="0" rIns="0" bIns="0" rtlCol="0" anchor="ctr"/>
          <a:lstStyle/>
          <a:p>
            <a:pPr algn="ctr">
              <a:lnSpc>
                <a:spcPct val="110000"/>
              </a:lnSpc>
            </a:pPr>
            <a:endParaRPr kumimoji="1" lang="zh-CN" altLang="en-US"/>
          </a:p>
        </p:txBody>
      </p:sp>
      <p:sp>
        <p:nvSpPr>
          <p:cNvPr id="4" name="标题 1"/>
          <p:cNvSpPr txBox="1"/>
          <p:nvPr/>
        </p:nvSpPr>
        <p:spPr>
          <a:xfrm>
            <a:off x="1753713" y="1906678"/>
            <a:ext cx="1021368" cy="1125281"/>
          </a:xfrm>
          <a:custGeom>
            <a:avLst/>
            <a:gdLst>
              <a:gd name="connsiteX0" fmla="*/ 155581 w 1021368"/>
              <a:gd name="connsiteY0" fmla="*/ 0 h 1125281"/>
              <a:gd name="connsiteX1" fmla="*/ 1021368 w 1021368"/>
              <a:gd name="connsiteY1" fmla="*/ 0 h 1125281"/>
              <a:gd name="connsiteX2" fmla="*/ 1021368 w 1021368"/>
              <a:gd name="connsiteY2" fmla="*/ 1125281 h 1125281"/>
              <a:gd name="connsiteX3" fmla="*/ 155581 w 1021368"/>
              <a:gd name="connsiteY3" fmla="*/ 1125281 h 1125281"/>
              <a:gd name="connsiteX4" fmla="*/ 0 w 1021368"/>
              <a:gd name="connsiteY4" fmla="*/ 969700 h 1125281"/>
              <a:gd name="connsiteX5" fmla="*/ 0 w 1021368"/>
              <a:gd name="connsiteY5" fmla="*/ 155581 h 1125281"/>
              <a:gd name="connsiteX6" fmla="*/ 155581 w 1021368"/>
              <a:gd name="connsiteY6" fmla="*/ 0 h 1125281"/>
            </a:gdLst>
            <a:ahLst/>
            <a:cxnLst/>
            <a:rect l="l" t="t" r="r" b="b"/>
            <a:pathLst>
              <a:path w="1021368" h="1125281">
                <a:moveTo>
                  <a:pt x="155581" y="0"/>
                </a:moveTo>
                <a:lnTo>
                  <a:pt x="1021368" y="0"/>
                </a:lnTo>
                <a:lnTo>
                  <a:pt x="1021368" y="1125281"/>
                </a:lnTo>
                <a:lnTo>
                  <a:pt x="155581" y="1125281"/>
                </a:lnTo>
                <a:cubicBezTo>
                  <a:pt x="69656" y="1125281"/>
                  <a:pt x="0" y="1055625"/>
                  <a:pt x="0" y="969700"/>
                </a:cubicBezTo>
                <a:lnTo>
                  <a:pt x="0" y="155581"/>
                </a:lnTo>
                <a:cubicBezTo>
                  <a:pt x="0" y="69656"/>
                  <a:pt x="69656" y="0"/>
                  <a:pt x="155581" y="0"/>
                </a:cubicBezTo>
                <a:close/>
              </a:path>
            </a:pathLst>
          </a:custGeom>
          <a:gradFill>
            <a:gsLst>
              <a:gs pos="0">
                <a:schemeClr val="accent1">
                  <a:lumMod val="60000"/>
                  <a:lumOff val="40000"/>
                </a:schemeClr>
              </a:gs>
              <a:gs pos="86000">
                <a:schemeClr val="accent1">
                  <a:lumMod val="75000"/>
                </a:schemeClr>
              </a:gs>
            </a:gsLst>
            <a:lin ang="3240000" scaled="0"/>
          </a:gradFill>
          <a:ln w="9525" cap="flat">
            <a:noFill/>
            <a:miter/>
          </a:ln>
          <a:effectLst>
            <a:outerShdw blurRad="190500" dist="127000" dir="5400000" sx="105000" sy="105000" algn="t" rotWithShape="0">
              <a:schemeClr val="accent2">
                <a:lumMod val="50000"/>
                <a:alpha val="20000"/>
              </a:schemeClr>
            </a:outerShdw>
          </a:effectLst>
        </p:spPr>
        <p:txBody>
          <a:bodyPr vert="horz" wrap="square" lIns="0" tIns="0" rIns="0" bIns="0" rtlCol="0" anchor="ctr"/>
          <a:lstStyle/>
          <a:p>
            <a:pPr algn="ctr">
              <a:lnSpc>
                <a:spcPct val="110000"/>
              </a:lnSpc>
            </a:pPr>
            <a:endParaRPr kumimoji="1" lang="zh-CN" altLang="en-US"/>
          </a:p>
        </p:txBody>
      </p:sp>
      <p:sp>
        <p:nvSpPr>
          <p:cNvPr id="5" name="标题 1"/>
          <p:cNvSpPr txBox="1"/>
          <p:nvPr/>
        </p:nvSpPr>
        <p:spPr>
          <a:xfrm>
            <a:off x="1996491" y="2192945"/>
            <a:ext cx="552746" cy="552746"/>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9525"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3882667" y="3427185"/>
            <a:ext cx="6901732" cy="1125281"/>
          </a:xfrm>
          <a:prstGeom prst="roundRect">
            <a:avLst>
              <a:gd name="adj" fmla="val 13826"/>
            </a:avLst>
          </a:prstGeom>
          <a:solidFill>
            <a:schemeClr val="bg1"/>
          </a:solidFill>
          <a:ln w="9525" cap="flat">
            <a:noFill/>
            <a:miter/>
          </a:ln>
          <a:effectLst>
            <a:outerShdw blurRad="381000" dist="190500" dir="5400000" sx="102000" sy="102000" algn="t" rotWithShape="0">
              <a:schemeClr val="accent1">
                <a:lumMod val="50000"/>
                <a:alpha val="10000"/>
              </a:schemeClr>
            </a:outerShdw>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a:off x="3882667" y="3427186"/>
            <a:ext cx="1021368" cy="1125281"/>
          </a:xfrm>
          <a:custGeom>
            <a:avLst/>
            <a:gdLst>
              <a:gd name="connsiteX0" fmla="*/ 155581 w 1021368"/>
              <a:gd name="connsiteY0" fmla="*/ 0 h 1125281"/>
              <a:gd name="connsiteX1" fmla="*/ 1021368 w 1021368"/>
              <a:gd name="connsiteY1" fmla="*/ 0 h 1125281"/>
              <a:gd name="connsiteX2" fmla="*/ 1021368 w 1021368"/>
              <a:gd name="connsiteY2" fmla="*/ 1125281 h 1125281"/>
              <a:gd name="connsiteX3" fmla="*/ 155581 w 1021368"/>
              <a:gd name="connsiteY3" fmla="*/ 1125281 h 1125281"/>
              <a:gd name="connsiteX4" fmla="*/ 0 w 1021368"/>
              <a:gd name="connsiteY4" fmla="*/ 969700 h 1125281"/>
              <a:gd name="connsiteX5" fmla="*/ 0 w 1021368"/>
              <a:gd name="connsiteY5" fmla="*/ 155581 h 1125281"/>
              <a:gd name="connsiteX6" fmla="*/ 155581 w 1021368"/>
              <a:gd name="connsiteY6" fmla="*/ 0 h 1125281"/>
            </a:gdLst>
            <a:ahLst/>
            <a:cxnLst/>
            <a:rect l="l" t="t" r="r" b="b"/>
            <a:pathLst>
              <a:path w="1021368" h="1125281">
                <a:moveTo>
                  <a:pt x="155581" y="0"/>
                </a:moveTo>
                <a:lnTo>
                  <a:pt x="1021368" y="0"/>
                </a:lnTo>
                <a:lnTo>
                  <a:pt x="1021368" y="1125281"/>
                </a:lnTo>
                <a:lnTo>
                  <a:pt x="155581" y="1125281"/>
                </a:lnTo>
                <a:cubicBezTo>
                  <a:pt x="69656" y="1125281"/>
                  <a:pt x="0" y="1055625"/>
                  <a:pt x="0" y="969700"/>
                </a:cubicBezTo>
                <a:lnTo>
                  <a:pt x="0" y="155581"/>
                </a:lnTo>
                <a:cubicBezTo>
                  <a:pt x="0" y="69656"/>
                  <a:pt x="69656" y="0"/>
                  <a:pt x="155581" y="0"/>
                </a:cubicBezTo>
                <a:close/>
              </a:path>
            </a:pathLst>
          </a:custGeom>
          <a:gradFill>
            <a:gsLst>
              <a:gs pos="0">
                <a:schemeClr val="accent2">
                  <a:lumMod val="60000"/>
                  <a:lumOff val="40000"/>
                </a:schemeClr>
              </a:gs>
              <a:gs pos="86000">
                <a:schemeClr val="accent2">
                  <a:lumMod val="75000"/>
                </a:schemeClr>
              </a:gs>
            </a:gsLst>
            <a:lin ang="3240000" scaled="0"/>
          </a:gradFill>
          <a:ln w="9525" cap="flat">
            <a:noFill/>
            <a:miter/>
          </a:ln>
          <a:effectLst>
            <a:outerShdw blurRad="190500" dist="127000" dir="5400000" sx="105000" sy="105000" algn="t" rotWithShape="0">
              <a:schemeClr val="accent2">
                <a:lumMod val="50000"/>
                <a:alpha val="20000"/>
              </a:schemeClr>
            </a:outerShdw>
          </a:effectLst>
        </p:spPr>
        <p:txBody>
          <a:bodyPr vert="horz" wrap="square" lIns="0" tIns="0" rIns="0" bIns="0" rtlCol="0" anchor="ctr"/>
          <a:lstStyle/>
          <a:p>
            <a:pPr algn="ctr">
              <a:lnSpc>
                <a:spcPct val="110000"/>
              </a:lnSpc>
            </a:pPr>
            <a:endParaRPr kumimoji="1" lang="zh-CN" altLang="en-US"/>
          </a:p>
        </p:txBody>
      </p:sp>
      <p:sp>
        <p:nvSpPr>
          <p:cNvPr id="8" name="标题 1"/>
          <p:cNvSpPr txBox="1"/>
          <p:nvPr/>
        </p:nvSpPr>
        <p:spPr>
          <a:xfrm>
            <a:off x="4125445" y="3729338"/>
            <a:ext cx="552746" cy="520975"/>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9525"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946743" y="4947693"/>
            <a:ext cx="5579820" cy="1125281"/>
          </a:xfrm>
          <a:prstGeom prst="roundRect">
            <a:avLst>
              <a:gd name="adj" fmla="val 13826"/>
            </a:avLst>
          </a:prstGeom>
          <a:solidFill>
            <a:schemeClr val="bg1"/>
          </a:solidFill>
          <a:ln w="9525" cap="flat">
            <a:noFill/>
            <a:miter/>
          </a:ln>
          <a:effectLst>
            <a:outerShdw blurRad="381000" dist="190500" dir="5400000" sx="102000" sy="102000" algn="t" rotWithShape="0">
              <a:schemeClr val="accent1">
                <a:lumMod val="50000"/>
                <a:alpha val="10000"/>
              </a:schemeClr>
            </a:outerShdw>
          </a:effectLst>
        </p:spPr>
        <p:txBody>
          <a:bodyPr vert="horz" wrap="square" lIns="0" tIns="0" rIns="0" bIns="0" rtlCol="0" anchor="ctr"/>
          <a:lstStyle/>
          <a:p>
            <a:pPr algn="ctr">
              <a:lnSpc>
                <a:spcPct val="110000"/>
              </a:lnSpc>
            </a:pPr>
            <a:endParaRPr kumimoji="1" lang="zh-CN" altLang="en-US"/>
          </a:p>
        </p:txBody>
      </p:sp>
      <p:sp>
        <p:nvSpPr>
          <p:cNvPr id="10" name="标题 1"/>
          <p:cNvSpPr txBox="1"/>
          <p:nvPr/>
        </p:nvSpPr>
        <p:spPr>
          <a:xfrm>
            <a:off x="2946743" y="4947694"/>
            <a:ext cx="1021368" cy="1125281"/>
          </a:xfrm>
          <a:custGeom>
            <a:avLst/>
            <a:gdLst>
              <a:gd name="connsiteX0" fmla="*/ 155581 w 1021368"/>
              <a:gd name="connsiteY0" fmla="*/ 0 h 1125281"/>
              <a:gd name="connsiteX1" fmla="*/ 1021368 w 1021368"/>
              <a:gd name="connsiteY1" fmla="*/ 0 h 1125281"/>
              <a:gd name="connsiteX2" fmla="*/ 1021368 w 1021368"/>
              <a:gd name="connsiteY2" fmla="*/ 1125281 h 1125281"/>
              <a:gd name="connsiteX3" fmla="*/ 155581 w 1021368"/>
              <a:gd name="connsiteY3" fmla="*/ 1125281 h 1125281"/>
              <a:gd name="connsiteX4" fmla="*/ 0 w 1021368"/>
              <a:gd name="connsiteY4" fmla="*/ 969700 h 1125281"/>
              <a:gd name="connsiteX5" fmla="*/ 0 w 1021368"/>
              <a:gd name="connsiteY5" fmla="*/ 155581 h 1125281"/>
              <a:gd name="connsiteX6" fmla="*/ 155581 w 1021368"/>
              <a:gd name="connsiteY6" fmla="*/ 0 h 1125281"/>
            </a:gdLst>
            <a:ahLst/>
            <a:cxnLst/>
            <a:rect l="l" t="t" r="r" b="b"/>
            <a:pathLst>
              <a:path w="1021368" h="1125281">
                <a:moveTo>
                  <a:pt x="155581" y="0"/>
                </a:moveTo>
                <a:lnTo>
                  <a:pt x="1021368" y="0"/>
                </a:lnTo>
                <a:lnTo>
                  <a:pt x="1021368" y="1125281"/>
                </a:lnTo>
                <a:lnTo>
                  <a:pt x="155581" y="1125281"/>
                </a:lnTo>
                <a:cubicBezTo>
                  <a:pt x="69656" y="1125281"/>
                  <a:pt x="0" y="1055625"/>
                  <a:pt x="0" y="969700"/>
                </a:cubicBezTo>
                <a:lnTo>
                  <a:pt x="0" y="155581"/>
                </a:lnTo>
                <a:cubicBezTo>
                  <a:pt x="0" y="69656"/>
                  <a:pt x="69656" y="0"/>
                  <a:pt x="155581" y="0"/>
                </a:cubicBezTo>
                <a:close/>
              </a:path>
            </a:pathLst>
          </a:custGeom>
          <a:gradFill>
            <a:gsLst>
              <a:gs pos="0">
                <a:schemeClr val="accent3">
                  <a:lumMod val="60000"/>
                  <a:lumOff val="40000"/>
                </a:schemeClr>
              </a:gs>
              <a:gs pos="86000">
                <a:schemeClr val="accent3"/>
              </a:gs>
            </a:gsLst>
            <a:lin ang="3240000" scaled="0"/>
          </a:gradFill>
          <a:ln w="9525" cap="flat">
            <a:noFill/>
            <a:miter/>
          </a:ln>
          <a:effectLst>
            <a:outerShdw blurRad="190500" dist="127000" dir="5400000" sx="105000" sy="105000" algn="t" rotWithShape="0">
              <a:schemeClr val="accent2">
                <a:lumMod val="50000"/>
                <a:alpha val="20000"/>
              </a:schemeClr>
            </a:outerShdw>
          </a:effectLst>
        </p:spPr>
        <p:txBody>
          <a:bodyPr vert="horz" wrap="square" lIns="0" tIns="0" rIns="0" bIns="0" rtlCol="0" anchor="ctr"/>
          <a:lstStyle/>
          <a:p>
            <a:pPr algn="ctr">
              <a:lnSpc>
                <a:spcPct val="110000"/>
              </a:lnSpc>
            </a:pPr>
            <a:endParaRPr kumimoji="1" lang="zh-CN" altLang="en-US"/>
          </a:p>
        </p:txBody>
      </p:sp>
      <p:sp>
        <p:nvSpPr>
          <p:cNvPr id="11" name="标题 1"/>
          <p:cNvSpPr txBox="1"/>
          <p:nvPr/>
        </p:nvSpPr>
        <p:spPr>
          <a:xfrm>
            <a:off x="3189561" y="5233961"/>
            <a:ext cx="552665" cy="55274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9525"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2855632" y="2058793"/>
            <a:ext cx="4316656" cy="849507"/>
          </a:xfrm>
          <a:prstGeom prst="rect">
            <a:avLst/>
          </a:prstGeom>
          <a:noFill/>
          <a:ln cap="sq">
            <a:noFill/>
          </a:ln>
          <a:effectLst/>
        </p:spPr>
        <p:txBody>
          <a:bodyPr vert="horz" wrap="square" lIns="64008" tIns="32004" rIns="64008" bIns="32004" rtlCol="0" anchor="t"/>
          <a:lstStyle/>
          <a:p>
            <a:pPr algn="l">
              <a:lnSpc>
                <a:spcPct val="150000"/>
              </a:lnSpc>
            </a:pPr>
            <a:r>
              <a:rPr kumimoji="1" lang="en-US" altLang="zh-CN" sz="1045">
                <a:ln w="12700">
                  <a:noFill/>
                </a:ln>
                <a:solidFill>
                  <a:srgbClr val="000000">
                    <a:alpha val="100000"/>
                  </a:srgbClr>
                </a:solidFill>
                <a:latin typeface="Source Han Sans"/>
                <a:ea typeface="Source Han Sans"/>
                <a:cs typeface="Source Han Sans"/>
              </a:rPr>
              <a:t>Số lượng nền tảng giao dịch xe trực tuyến như CarDekho, Cars24 không ngừng tăng, lượng người sử dụng và giao dịch xe qua các nền tảng này cũng tăng mạnh.</a:t>
            </a:r>
            <a:endParaRPr kumimoji="1" lang="zh-CN" altLang="en-US"/>
          </a:p>
        </p:txBody>
      </p:sp>
      <p:sp>
        <p:nvSpPr>
          <p:cNvPr id="13" name="标题 1"/>
          <p:cNvSpPr txBox="1"/>
          <p:nvPr/>
        </p:nvSpPr>
        <p:spPr>
          <a:xfrm>
            <a:off x="5090832" y="3557393"/>
            <a:ext cx="5510456" cy="849507"/>
          </a:xfrm>
          <a:prstGeom prst="rect">
            <a:avLst/>
          </a:prstGeom>
          <a:noFill/>
          <a:ln cap="sq">
            <a:noFill/>
          </a:ln>
          <a:effectLst/>
        </p:spPr>
        <p:txBody>
          <a:bodyPr vert="horz" wrap="square" lIns="64008" tIns="32004" rIns="64008" bIns="32004"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Các nền tảng này cung cấp dữ liệu phong phú về thị trường xe cũ Ấn Độ, giúp nghiên cứu thị trường một cách toàn diện.</a:t>
            </a:r>
            <a:endParaRPr kumimoji="1" lang="zh-CN" altLang="en-US"/>
          </a:p>
        </p:txBody>
      </p:sp>
      <p:sp>
        <p:nvSpPr>
          <p:cNvPr id="14" name="标题 1"/>
          <p:cNvSpPr txBox="1"/>
          <p:nvPr/>
        </p:nvSpPr>
        <p:spPr>
          <a:xfrm>
            <a:off x="4125632" y="5081393"/>
            <a:ext cx="4202356" cy="849507"/>
          </a:xfrm>
          <a:prstGeom prst="rect">
            <a:avLst/>
          </a:prstGeom>
          <a:noFill/>
          <a:ln cap="sq">
            <a:noFill/>
          </a:ln>
          <a:effectLst/>
        </p:spPr>
        <p:txBody>
          <a:bodyPr vert="horz" wrap="square" lIns="64008" tIns="32004" rIns="64008" bIns="32004" rtlCol="0" anchor="t"/>
          <a:lstStyle/>
          <a:p>
            <a:pPr algn="l">
              <a:lnSpc>
                <a:spcPct val="150000"/>
              </a:lnSpc>
            </a:pPr>
            <a:r>
              <a:rPr kumimoji="1" lang="en-US" altLang="zh-CN" sz="1376">
                <a:ln w="12700">
                  <a:noFill/>
                </a:ln>
                <a:solidFill>
                  <a:srgbClr val="000000">
                    <a:alpha val="100000"/>
                  </a:srgbClr>
                </a:solidFill>
                <a:latin typeface="Source Han Sans"/>
                <a:ea typeface="Source Han Sans"/>
                <a:cs typeface="Source Han Sans"/>
              </a:rPr>
              <a:t>Dữ liệu từ các nền tảng này giúp doanh nghiệp và người mua xe có thông tin chính xác về thị trường xe cũ.</a:t>
            </a:r>
            <a:endParaRPr kumimoji="1" lang="zh-CN" altLang="en-US"/>
          </a:p>
        </p:txBody>
      </p:sp>
      <p:sp>
        <p:nvSpPr>
          <p:cNvPr id="15"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Số lượng nền tảng giao dịch trực tuyến tăng</a:t>
            </a: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0800000">
            <a:off x="8135051" y="3094971"/>
            <a:ext cx="3387079" cy="2707688"/>
          </a:xfrm>
          <a:prstGeom prst="roundRect">
            <a:avLst>
              <a:gd name="adj" fmla="val 9428"/>
            </a:avLst>
          </a:prstGeom>
          <a:solidFill>
            <a:schemeClr val="bg1"/>
          </a:solidFill>
          <a:ln w="12700" cap="sq">
            <a:noFill/>
            <a:miter/>
          </a:ln>
          <a:effectLst>
            <a:outerShdw blurRad="190500" algn="ctr"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0800000">
            <a:off x="670570" y="3094971"/>
            <a:ext cx="3387079" cy="2707688"/>
          </a:xfrm>
          <a:prstGeom prst="roundRect">
            <a:avLst>
              <a:gd name="adj" fmla="val 9428"/>
            </a:avLst>
          </a:prstGeom>
          <a:solidFill>
            <a:schemeClr val="bg1"/>
          </a:solidFill>
          <a:ln w="12700" cap="sq">
            <a:noFill/>
            <a:miter/>
          </a:ln>
          <a:effectLst>
            <a:outerShdw blurRad="190500" algn="ctr"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63017" y="4003282"/>
            <a:ext cx="3002184" cy="1597418"/>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Dự án giúp doanh nghiệp xe Ấn Độ hiểu thị trường, dự đoán giá xe, tối ưu chiến lược kinh doanh, từ đó tăng lợi nhuận và thị phần.</a:t>
            </a:r>
            <a:endParaRPr kumimoji="1" lang="zh-CN" altLang="en-US"/>
          </a:p>
        </p:txBody>
      </p:sp>
      <p:sp>
        <p:nvSpPr>
          <p:cNvPr id="6" name="标题 1"/>
          <p:cNvSpPr txBox="1"/>
          <p:nvPr/>
        </p:nvSpPr>
        <p:spPr>
          <a:xfrm>
            <a:off x="863017" y="3185161"/>
            <a:ext cx="3002184" cy="616160"/>
          </a:xfrm>
          <a:prstGeom prst="rect">
            <a:avLst/>
          </a:prstGeom>
          <a:noFill/>
          <a:ln cap="sq">
            <a:noFill/>
          </a:ln>
        </p:spPr>
        <p:txBody>
          <a:bodyPr vert="horz" wrap="square" lIns="91440" tIns="45720" rIns="91440" bIns="45720" rtlCol="0" anchor="t"/>
          <a:lstStyle/>
          <a:p>
            <a:pPr algn="ctr">
              <a:lnSpc>
                <a:spcPct val="110000"/>
              </a:lnSpc>
            </a:pPr>
            <a:r>
              <a:rPr kumimoji="1" lang="en-US" altLang="zh-CN" sz="4400">
                <a:ln w="9525">
                  <a:solidFill>
                    <a:srgbClr val="000000">
                      <a:alpha val="100000"/>
                    </a:srgbClr>
                  </a:solidFill>
                </a:ln>
                <a:noFill/>
                <a:latin typeface="OPPOSans H"/>
                <a:ea typeface="OPPOSans H"/>
                <a:cs typeface="OPPOSans H"/>
              </a:rPr>
              <a:t>01</a:t>
            </a:r>
            <a:endParaRPr kumimoji="1" lang="zh-CN" altLang="en-US"/>
          </a:p>
        </p:txBody>
      </p:sp>
      <p:grpSp>
        <p:nvGrpSpPr>
          <p:cNvPr id="7" name="Group 6"/>
          <p:cNvGrpSpPr/>
          <p:nvPr/>
        </p:nvGrpSpPr>
        <p:grpSpPr>
          <a:xfrm>
            <a:off x="1227336" y="3054806"/>
            <a:ext cx="2273546" cy="72000"/>
            <a:chOff x="1227336" y="3054806"/>
            <a:chExt cx="2273546" cy="72000"/>
          </a:xfrm>
        </p:grpSpPr>
        <p:sp>
          <p:nvSpPr>
            <p:cNvPr id="8" name="标题 1"/>
            <p:cNvSpPr txBox="1"/>
            <p:nvPr/>
          </p:nvSpPr>
          <p:spPr>
            <a:xfrm>
              <a:off x="2346196" y="3054806"/>
              <a:ext cx="1154686" cy="72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1227336" y="3055638"/>
              <a:ext cx="1154686" cy="7033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10" name="标题 1"/>
          <p:cNvSpPr txBox="1"/>
          <p:nvPr/>
        </p:nvSpPr>
        <p:spPr>
          <a:xfrm rot="10800000">
            <a:off x="4406427" y="1834973"/>
            <a:ext cx="3387079" cy="3960000"/>
          </a:xfrm>
          <a:prstGeom prst="roundRect">
            <a:avLst>
              <a:gd name="adj" fmla="val 9428"/>
            </a:avLst>
          </a:prstGeom>
          <a:solidFill>
            <a:schemeClr val="bg1"/>
          </a:solidFill>
          <a:ln w="12700" cap="sq">
            <a:noFill/>
            <a:miter/>
          </a:ln>
          <a:effectLst>
            <a:outerShdw blurRad="190500" algn="ctr"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4598874" y="2745981"/>
            <a:ext cx="3002184" cy="2854719"/>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Người mua xe có thông tin chính xác về giá xe và các đặc trưng ảnh hưởng, tránh mua hớ, mua lỗ, giúp thị trường xe phát triển lành mạnh.</a:t>
            </a:r>
            <a:endParaRPr kumimoji="1" lang="zh-CN" altLang="en-US"/>
          </a:p>
        </p:txBody>
      </p:sp>
      <p:sp>
        <p:nvSpPr>
          <p:cNvPr id="12" name="标题 1"/>
          <p:cNvSpPr txBox="1"/>
          <p:nvPr/>
        </p:nvSpPr>
        <p:spPr>
          <a:xfrm>
            <a:off x="4598874" y="1927861"/>
            <a:ext cx="3002184" cy="616160"/>
          </a:xfrm>
          <a:prstGeom prst="rect">
            <a:avLst/>
          </a:prstGeom>
          <a:noFill/>
          <a:ln cap="sq">
            <a:noFill/>
          </a:ln>
        </p:spPr>
        <p:txBody>
          <a:bodyPr vert="horz" wrap="square" lIns="91440" tIns="45720" rIns="91440" bIns="45720" rtlCol="0" anchor="t"/>
          <a:lstStyle/>
          <a:p>
            <a:pPr algn="ctr">
              <a:lnSpc>
                <a:spcPct val="110000"/>
              </a:lnSpc>
            </a:pPr>
            <a:r>
              <a:rPr kumimoji="1" lang="en-US" altLang="zh-CN" sz="4400">
                <a:ln w="9525">
                  <a:solidFill>
                    <a:srgbClr val="000000">
                      <a:alpha val="100000"/>
                    </a:srgbClr>
                  </a:solidFill>
                </a:ln>
                <a:noFill/>
                <a:latin typeface="OPPOSans H"/>
                <a:ea typeface="OPPOSans H"/>
                <a:cs typeface="OPPOSans H"/>
              </a:rPr>
              <a:t>02</a:t>
            </a:r>
            <a:endParaRPr kumimoji="1" lang="zh-CN" altLang="en-US"/>
          </a:p>
        </p:txBody>
      </p:sp>
      <p:grpSp>
        <p:nvGrpSpPr>
          <p:cNvPr id="13" name="Group 12"/>
          <p:cNvGrpSpPr/>
          <p:nvPr/>
        </p:nvGrpSpPr>
        <p:grpSpPr>
          <a:xfrm>
            <a:off x="4963193" y="1797506"/>
            <a:ext cx="2273546" cy="72000"/>
            <a:chOff x="4963193" y="1797506"/>
            <a:chExt cx="2273546" cy="72000"/>
          </a:xfrm>
        </p:grpSpPr>
        <p:sp>
          <p:nvSpPr>
            <p:cNvPr id="14" name="标题 1"/>
            <p:cNvSpPr txBox="1"/>
            <p:nvPr/>
          </p:nvSpPr>
          <p:spPr>
            <a:xfrm>
              <a:off x="6082053" y="1797506"/>
              <a:ext cx="1154686" cy="72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4963193" y="1798338"/>
              <a:ext cx="1154686" cy="7033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16" name="标题 1"/>
          <p:cNvSpPr txBox="1"/>
          <p:nvPr/>
        </p:nvSpPr>
        <p:spPr>
          <a:xfrm>
            <a:off x="8327498" y="4003281"/>
            <a:ext cx="3002184" cy="1597419"/>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Nghiên cứu này cũng giúp chính sách về xe cũ được điều chỉnh phù hợp với thị trường.</a:t>
            </a:r>
            <a:endParaRPr kumimoji="1" lang="zh-CN" altLang="en-US"/>
          </a:p>
        </p:txBody>
      </p:sp>
      <p:sp>
        <p:nvSpPr>
          <p:cNvPr id="17" name="标题 1"/>
          <p:cNvSpPr txBox="1"/>
          <p:nvPr/>
        </p:nvSpPr>
        <p:spPr>
          <a:xfrm>
            <a:off x="8327498" y="3185161"/>
            <a:ext cx="3002184" cy="616160"/>
          </a:xfrm>
          <a:prstGeom prst="rect">
            <a:avLst/>
          </a:prstGeom>
          <a:noFill/>
          <a:ln cap="sq">
            <a:noFill/>
          </a:ln>
        </p:spPr>
        <p:txBody>
          <a:bodyPr vert="horz" wrap="square" lIns="91440" tIns="45720" rIns="91440" bIns="45720" rtlCol="0" anchor="t"/>
          <a:lstStyle/>
          <a:p>
            <a:pPr algn="ctr">
              <a:lnSpc>
                <a:spcPct val="110000"/>
              </a:lnSpc>
            </a:pPr>
            <a:r>
              <a:rPr kumimoji="1" lang="en-US" altLang="zh-CN" sz="4400">
                <a:ln w="9525">
                  <a:solidFill>
                    <a:srgbClr val="000000">
                      <a:alpha val="100000"/>
                    </a:srgbClr>
                  </a:solidFill>
                </a:ln>
                <a:noFill/>
                <a:latin typeface="OPPOSans H"/>
                <a:ea typeface="OPPOSans H"/>
                <a:cs typeface="OPPOSans H"/>
              </a:rPr>
              <a:t>03</a:t>
            </a:r>
            <a:endParaRPr kumimoji="1" lang="zh-CN" altLang="en-US"/>
          </a:p>
        </p:txBody>
      </p:sp>
      <p:grpSp>
        <p:nvGrpSpPr>
          <p:cNvPr id="18" name="Group 17"/>
          <p:cNvGrpSpPr/>
          <p:nvPr/>
        </p:nvGrpSpPr>
        <p:grpSpPr>
          <a:xfrm>
            <a:off x="8691817" y="3054806"/>
            <a:ext cx="2273546" cy="72000"/>
            <a:chOff x="8691817" y="3054806"/>
            <a:chExt cx="2273546" cy="72000"/>
          </a:xfrm>
        </p:grpSpPr>
        <p:sp>
          <p:nvSpPr>
            <p:cNvPr id="19" name="标题 1"/>
            <p:cNvSpPr txBox="1"/>
            <p:nvPr/>
          </p:nvSpPr>
          <p:spPr>
            <a:xfrm>
              <a:off x="9810677" y="3054806"/>
              <a:ext cx="1154686" cy="72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8691817" y="3055638"/>
              <a:ext cx="1154686" cy="7033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21"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Ý nghĩa của dự án</a:t>
            </a: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Picture 2"/>
          <p:cNvPicPr>
            <a:picLocks noChangeAspect="1"/>
          </p:cNvPicPr>
          <p:nvPr/>
        </p:nvPicPr>
        <p:blipFill>
          <a:blip r:embed="rId2">
            <a:alphaModFix/>
          </a:blip>
          <a:srcRect l="16735" t="17749" r="4833" b="12449"/>
          <a:stretch>
            <a:fillRect/>
          </a:stretch>
        </p:blipFill>
        <p:spPr>
          <a:xfrm>
            <a:off x="4229100" y="4198217"/>
            <a:ext cx="5332595" cy="2659783"/>
          </a:xfrm>
          <a:custGeom>
            <a:avLst/>
            <a:gdLst>
              <a:gd name="connsiteX0" fmla="*/ 3232785 w 6043373"/>
              <a:gd name="connsiteY0" fmla="*/ 0 h 3014304"/>
              <a:gd name="connsiteX1" fmla="*/ 6043373 w 6043373"/>
              <a:gd name="connsiteY1" fmla="*/ 3014304 h 3014304"/>
              <a:gd name="connsiteX2" fmla="*/ 0 w 6043373"/>
              <a:gd name="connsiteY2" fmla="*/ 3014304 h 3014304"/>
            </a:gdLst>
            <a:ahLst/>
            <a:cxnLst/>
            <a:rect l="l" t="t" r="r" b="b"/>
            <a:pathLst>
              <a:path w="6043373" h="3014304">
                <a:moveTo>
                  <a:pt x="3232785" y="0"/>
                </a:moveTo>
                <a:lnTo>
                  <a:pt x="6043373" y="3014304"/>
                </a:lnTo>
                <a:lnTo>
                  <a:pt x="0" y="3014304"/>
                </a:lnTo>
                <a:close/>
              </a:path>
            </a:pathLst>
          </a:custGeom>
          <a:noFill/>
          <a:ln>
            <a:noFill/>
          </a:ln>
        </p:spPr>
      </p:pic>
      <p:pic>
        <p:nvPicPr>
          <p:cNvPr id="4" name="Picture 3"/>
          <p:cNvPicPr>
            <a:picLocks noChangeAspect="1"/>
          </p:cNvPicPr>
          <p:nvPr/>
        </p:nvPicPr>
        <p:blipFill>
          <a:blip r:embed="rId3">
            <a:alphaModFix/>
          </a:blip>
          <a:srcRect l="13810" r="27664"/>
          <a:stretch>
            <a:fillRect/>
          </a:stretch>
        </p:blipFill>
        <p:spPr>
          <a:xfrm>
            <a:off x="7182884" y="0"/>
            <a:ext cx="5328619" cy="6858000"/>
          </a:xfrm>
          <a:custGeom>
            <a:avLst/>
            <a:gdLst>
              <a:gd name="connsiteX0" fmla="*/ 3699006 w 5328619"/>
              <a:gd name="connsiteY0" fmla="*/ 0 h 6858000"/>
              <a:gd name="connsiteX1" fmla="*/ 5328619 w 5328619"/>
              <a:gd name="connsiteY1" fmla="*/ 0 h 6858000"/>
              <a:gd name="connsiteX2" fmla="*/ 5328619 w 5328619"/>
              <a:gd name="connsiteY2" fmla="*/ 6858000 h 6858000"/>
              <a:gd name="connsiteX3" fmla="*/ 3039076 w 5328619"/>
              <a:gd name="connsiteY3" fmla="*/ 6858000 h 6858000"/>
              <a:gd name="connsiteX4" fmla="*/ 0 w 5328619"/>
              <a:gd name="connsiteY4" fmla="*/ 3502522 h 6858000"/>
            </a:gdLst>
            <a:ahLst/>
            <a:cxnLst/>
            <a:rect l="l" t="t" r="r" b="b"/>
            <a:pathLst>
              <a:path w="5328619" h="6858000">
                <a:moveTo>
                  <a:pt x="3699006" y="0"/>
                </a:moveTo>
                <a:lnTo>
                  <a:pt x="5328619" y="0"/>
                </a:lnTo>
                <a:lnTo>
                  <a:pt x="5328619" y="6858000"/>
                </a:lnTo>
                <a:lnTo>
                  <a:pt x="3039076" y="6858000"/>
                </a:lnTo>
                <a:lnTo>
                  <a:pt x="0" y="3502522"/>
                </a:lnTo>
                <a:close/>
              </a:path>
            </a:pathLst>
          </a:custGeom>
          <a:noFill/>
          <a:ln>
            <a:noFill/>
          </a:ln>
        </p:spPr>
      </p:pic>
      <p:sp>
        <p:nvSpPr>
          <p:cNvPr id="5" name="标题 1"/>
          <p:cNvSpPr txBox="1"/>
          <p:nvPr/>
        </p:nvSpPr>
        <p:spPr>
          <a:xfrm rot="2652426" flipH="1" flipV="1">
            <a:off x="7152146" y="-2524979"/>
            <a:ext cx="5731824" cy="5371904"/>
          </a:xfrm>
          <a:prstGeom prst="roundRect">
            <a:avLst>
              <a:gd name="adj" fmla="val 0"/>
            </a:avLst>
          </a:prstGeom>
          <a:gradFill>
            <a:gsLst>
              <a:gs pos="0">
                <a:schemeClr val="bg1">
                  <a:alpha val="73000"/>
                </a:schemeClr>
              </a:gs>
              <a:gs pos="55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2529476" flipH="1" flipV="1">
            <a:off x="-446028" y="5649735"/>
            <a:ext cx="2017887" cy="2056924"/>
          </a:xfrm>
          <a:prstGeom prst="roundRect">
            <a:avLst>
              <a:gd name="adj" fmla="val 0"/>
            </a:avLst>
          </a:prstGeom>
          <a:gradFill>
            <a:gsLst>
              <a:gs pos="0">
                <a:schemeClr val="accent1">
                  <a:alpha val="51000"/>
                </a:schemeClr>
              </a:gs>
              <a:gs pos="100000">
                <a:schemeClr val="accent2">
                  <a:alpha val="27000"/>
                </a:schemeClr>
              </a:gs>
            </a:gsLst>
            <a:lin ang="2700000" scaled="0"/>
          </a:gradFill>
          <a:ln w="12700" cap="sq">
            <a:gradFill>
              <a:gsLst>
                <a:gs pos="0">
                  <a:schemeClr val="bg1"/>
                </a:gs>
                <a:gs pos="98000">
                  <a:schemeClr val="accent1">
                    <a:lumMod val="30000"/>
                    <a:lumOff val="70000"/>
                  </a:schemeClr>
                </a:gs>
              </a:gsLst>
              <a:lin ang="5400000" scaled="0"/>
            </a:gradFill>
            <a:miter/>
          </a:ln>
          <a:effectLst>
            <a:outerShdw blurRad="76200" dist="63500" dir="8100000" algn="tr"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05211" y="2843259"/>
            <a:ext cx="6204429" cy="1884532"/>
          </a:xfrm>
          <a:prstGeom prst="rect">
            <a:avLst/>
          </a:prstGeom>
          <a:noFill/>
          <a:ln>
            <a:noFill/>
          </a:ln>
        </p:spPr>
        <p:txBody>
          <a:bodyPr vert="horz" wrap="square" lIns="0" tIns="0" rIns="0" bIns="0" rtlCol="0" anchor="ctr"/>
          <a:lstStyle/>
          <a:p>
            <a:pPr algn="l">
              <a:lnSpc>
                <a:spcPct val="130000"/>
              </a:lnSpc>
            </a:pPr>
            <a:r>
              <a:rPr kumimoji="1" lang="en-US" altLang="zh-CN" sz="5400">
                <a:ln w="12700">
                  <a:noFill/>
                </a:ln>
                <a:solidFill>
                  <a:srgbClr val="262626">
                    <a:alpha val="100000"/>
                  </a:srgbClr>
                </a:solidFill>
                <a:latin typeface="Source Han Sans CN Bold"/>
                <a:ea typeface="Source Han Sans CN Bold"/>
                <a:cs typeface="Source Han Sans CN Bold"/>
              </a:rPr>
              <a:t>Giới thiệu về dataset</a:t>
            </a:r>
            <a:endParaRPr kumimoji="1" lang="zh-CN" altLang="en-US"/>
          </a:p>
        </p:txBody>
      </p:sp>
      <p:sp>
        <p:nvSpPr>
          <p:cNvPr id="8" name="标题 1"/>
          <p:cNvSpPr txBox="1"/>
          <p:nvPr/>
        </p:nvSpPr>
        <p:spPr>
          <a:xfrm>
            <a:off x="522560" y="690085"/>
            <a:ext cx="2677987" cy="33254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513158" y="4916164"/>
            <a:ext cx="124914" cy="124914"/>
          </a:xfrm>
          <a:prstGeom prst="ellipse">
            <a:avLst/>
          </a:prstGeom>
          <a:solidFill>
            <a:schemeClr val="accent1">
              <a:lumMod val="7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46458" y="4916164"/>
            <a:ext cx="124914" cy="1249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979758" y="4916164"/>
            <a:ext cx="124914" cy="124914"/>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213059" y="4925444"/>
            <a:ext cx="4855751" cy="115634"/>
          </a:xfrm>
          <a:prstGeom prst="roundRect">
            <a:avLst>
              <a:gd name="adj" fmla="val 50000"/>
            </a:avLst>
          </a:prstGeom>
          <a:gradFill>
            <a:gsLst>
              <a:gs pos="0">
                <a:schemeClr val="accent1">
                  <a:lumMod val="60000"/>
                  <a:lumOff val="40000"/>
                </a:schemeClr>
              </a:gs>
              <a:gs pos="97701">
                <a:schemeClr val="accent1">
                  <a:lumMod val="60000"/>
                  <a:lumOff val="4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51317" y="1581279"/>
            <a:ext cx="2924969" cy="1223355"/>
          </a:xfrm>
          <a:prstGeom prst="rect">
            <a:avLst/>
          </a:prstGeom>
          <a:noFill/>
          <a:ln>
            <a:noFill/>
          </a:ln>
        </p:spPr>
        <p:txBody>
          <a:bodyPr vert="horz" wrap="square" lIns="0" tIns="0" rIns="0" bIns="0" rtlCol="0" anchor="b"/>
          <a:lstStyle/>
          <a:p>
            <a:pPr algn="r">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a:off x="3320213" y="-94344"/>
            <a:ext cx="1602676" cy="2898978"/>
          </a:xfrm>
          <a:prstGeom prst="rect">
            <a:avLst/>
          </a:prstGeom>
          <a:noFill/>
          <a:ln>
            <a:noFill/>
          </a:ln>
        </p:spPr>
        <p:txBody>
          <a:bodyPr vert="horz" wrap="square" lIns="0" tIns="0" rIns="0" bIns="0" rtlCol="0" anchor="b"/>
          <a:lstStyle/>
          <a:p>
            <a:pPr algn="l">
              <a:lnSpc>
                <a:spcPct val="100000"/>
              </a:lnSpc>
            </a:pPr>
            <a:r>
              <a:rPr kumimoji="1" lang="en-US" altLang="zh-CN" sz="8000">
                <a:ln w="12700">
                  <a:noFill/>
                </a:ln>
                <a:gradFill>
                  <a:gsLst>
                    <a:gs pos="0">
                      <a:srgbClr val="1A69F6">
                        <a:alpha val="100000"/>
                      </a:srgbClr>
                    </a:gs>
                    <a:gs pos="98000">
                      <a:srgbClr val="043181">
                        <a:alpha val="100000"/>
                      </a:srgbClr>
                    </a:gs>
                  </a:gsLst>
                  <a:lin ang="5400000" scaled="0"/>
                </a:gradFill>
                <a:latin typeface="Source Han Sans CN Bold"/>
                <a:ea typeface="Source Han Sans CN Bold"/>
                <a:cs typeface="Source Han Sans CN Bold"/>
              </a:rPr>
              <a:t>02</a:t>
            </a: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820420" y="1394460"/>
            <a:ext cx="1724660" cy="1724660"/>
          </a:xfrm>
          <a:prstGeom prst="ellipse">
            <a:avLst/>
          </a:prstGeom>
          <a:solidFill>
            <a:schemeClr val="accent1">
              <a:alpha val="41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1282680" y="1592580"/>
            <a:ext cx="350520" cy="350520"/>
          </a:xfrm>
          <a:prstGeom prst="donut">
            <a:avLst>
              <a:gd name="adj" fmla="val 23333"/>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1282680" y="2994660"/>
            <a:ext cx="350520" cy="350520"/>
          </a:xfrm>
          <a:prstGeom prst="donut">
            <a:avLst>
              <a:gd name="adj" fmla="val 23333"/>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1282680" y="4396740"/>
            <a:ext cx="350520" cy="350520"/>
          </a:xfrm>
          <a:prstGeom prst="donut">
            <a:avLst>
              <a:gd name="adj" fmla="val 23333"/>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2720340" y="1722904"/>
            <a:ext cx="8798560" cy="997436"/>
          </a:xfrm>
          <a:prstGeom prst="roundRect">
            <a:avLst>
              <a:gd name="adj" fmla="val 4583"/>
            </a:avLst>
          </a:prstGeom>
          <a:solidFill>
            <a:schemeClr val="bg1"/>
          </a:solidFill>
          <a:ln w="12700" cap="sq">
            <a:noFill/>
            <a:miter/>
          </a:ln>
          <a:effectLst>
            <a:outerShdw blurRad="469900" dist="38100" dir="2700000" algn="tl"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5368290" y="1874793"/>
            <a:ext cx="5984240" cy="784587"/>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latin typeface="Source Han Sans"/>
                <a:ea typeface="Source Han Sans"/>
                <a:cs typeface="Source Han Sans"/>
              </a:rPr>
              <a:t>P (Target population): Tất cả xe cũ đang được rao bán tại Ấn Độ, bao gồm xe cũ của các thương hiệu khác nhau, các dòng xe khác nhau.</a:t>
            </a:r>
            <a:endParaRPr kumimoji="1" lang="zh-CN" altLang="en-US"/>
          </a:p>
        </p:txBody>
      </p:sp>
      <p:sp>
        <p:nvSpPr>
          <p:cNvPr id="9" name="标题 1"/>
          <p:cNvSpPr txBox="1"/>
          <p:nvPr/>
        </p:nvSpPr>
        <p:spPr>
          <a:xfrm>
            <a:off x="2720340" y="3124984"/>
            <a:ext cx="8798560" cy="997436"/>
          </a:xfrm>
          <a:prstGeom prst="roundRect">
            <a:avLst>
              <a:gd name="adj" fmla="val 4583"/>
            </a:avLst>
          </a:prstGeom>
          <a:solidFill>
            <a:schemeClr val="bg1"/>
          </a:solidFill>
          <a:ln w="12700" cap="sq">
            <a:noFill/>
            <a:miter/>
          </a:ln>
          <a:effectLst>
            <a:outerShdw blurRad="469900" dist="38100" dir="2700000" algn="tl"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5368290" y="3265443"/>
            <a:ext cx="5984240" cy="735057"/>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A (Access frame): Xe cũ được rao bán trên trang web www.cardekho.com và www.cars24.com, hai trang web lớn về giao dịch xe cũ tại Ấn Độ.</a:t>
            </a:r>
            <a:endParaRPr kumimoji="1" lang="zh-CN" altLang="en-US"/>
          </a:p>
        </p:txBody>
      </p:sp>
      <p:sp>
        <p:nvSpPr>
          <p:cNvPr id="11" name="标题 1"/>
          <p:cNvSpPr txBox="1"/>
          <p:nvPr/>
        </p:nvSpPr>
        <p:spPr>
          <a:xfrm>
            <a:off x="2720340" y="4527064"/>
            <a:ext cx="8798560" cy="1340336"/>
          </a:xfrm>
          <a:prstGeom prst="roundRect">
            <a:avLst>
              <a:gd name="adj" fmla="val 4583"/>
            </a:avLst>
          </a:prstGeom>
          <a:solidFill>
            <a:schemeClr val="bg1"/>
          </a:solidFill>
          <a:ln w="12700" cap="sq">
            <a:noFill/>
            <a:miter/>
          </a:ln>
          <a:effectLst>
            <a:outerShdw blurRad="469900" dist="38100" dir="2700000" algn="tl"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5368290" y="4663713"/>
            <a:ext cx="5984240" cy="1036047"/>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S (Sample): Hơn 15.000 bản ghi thông tin xe cũ được chọn ngẫu nhiên từ dữ liệu trên hai trang web, đảm bảo tính đại diện cho thị trường xe cũ Ấn Độ.</a:t>
            </a:r>
            <a:endParaRPr kumimoji="1" lang="zh-CN" altLang="en-US"/>
          </a:p>
        </p:txBody>
      </p:sp>
      <p:sp>
        <p:nvSpPr>
          <p:cNvPr id="13" name="标题 1"/>
          <p:cNvSpPr txBox="1"/>
          <p:nvPr/>
        </p:nvSpPr>
        <p:spPr>
          <a:xfrm>
            <a:off x="660400" y="1459230"/>
            <a:ext cx="4452620" cy="4452620"/>
          </a:xfrm>
          <a:prstGeom prst="ellipse">
            <a:avLst/>
          </a:prstGeom>
          <a:solidFill>
            <a:schemeClr val="accent1"/>
          </a:solidFill>
          <a:ln w="12700" cap="sq">
            <a:noFill/>
            <a:miter/>
          </a:ln>
          <a:effectLst>
            <a:outerShdw blurRad="469900" dist="38100" dir="2700000" algn="tl"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pic>
        <p:nvPicPr>
          <p:cNvPr id="14" name="Picture 13"/>
          <p:cNvPicPr>
            <a:picLocks noChangeAspect="1"/>
          </p:cNvPicPr>
          <p:nvPr/>
        </p:nvPicPr>
        <p:blipFill>
          <a:blip r:embed="rId2">
            <a:alphaModFix/>
          </a:blip>
          <a:srcRect l="30983" r="30983"/>
          <a:stretch>
            <a:fillRect/>
          </a:stretch>
        </p:blipFill>
        <p:spPr>
          <a:xfrm>
            <a:off x="757539" y="1556370"/>
            <a:ext cx="4258342" cy="4258340"/>
          </a:xfrm>
          <a:custGeom>
            <a:avLst/>
            <a:gdLst/>
            <a:ahLst/>
            <a:cxnLst/>
            <a:rect l="l" t="t" r="r" b="b"/>
            <a:pathLst>
              <a:path w="4258342" h="4258340">
                <a:moveTo>
                  <a:pt x="2129171" y="0"/>
                </a:moveTo>
                <a:cubicBezTo>
                  <a:pt x="3305079" y="0"/>
                  <a:pt x="4258342" y="953262"/>
                  <a:pt x="4258342" y="2129170"/>
                </a:cubicBezTo>
                <a:cubicBezTo>
                  <a:pt x="4258342" y="3305078"/>
                  <a:pt x="3305079" y="4258340"/>
                  <a:pt x="2129171" y="4258340"/>
                </a:cubicBezTo>
                <a:cubicBezTo>
                  <a:pt x="953263" y="4258340"/>
                  <a:pt x="0" y="3305078"/>
                  <a:pt x="0" y="2129170"/>
                </a:cubicBezTo>
                <a:cubicBezTo>
                  <a:pt x="0" y="953262"/>
                  <a:pt x="953263" y="0"/>
                  <a:pt x="2129171" y="0"/>
                </a:cubicBezTo>
                <a:close/>
              </a:path>
            </a:pathLst>
          </a:custGeom>
          <a:noFill/>
          <a:ln>
            <a:noFill/>
          </a:ln>
        </p:spPr>
      </p:pic>
      <p:sp>
        <p:nvSpPr>
          <p:cNvPr id="15" name="标题 1"/>
          <p:cNvSpPr txBox="1"/>
          <p:nvPr/>
        </p:nvSpPr>
        <p:spPr>
          <a:xfrm>
            <a:off x="759460" y="5448300"/>
            <a:ext cx="563880" cy="563880"/>
          </a:xfrm>
          <a:prstGeom prst="ellipse">
            <a:avLst/>
          </a:prstGeom>
          <a:solidFill>
            <a:schemeClr val="accent2">
              <a:alpha val="41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PAS</a:t>
            </a: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331703" cy="6858000"/>
          </a:xfrm>
          <a:prstGeom prst="rect">
            <a:avLst/>
          </a:prstGeom>
          <a:gradFill>
            <a:gsLst>
              <a:gs pos="0">
                <a:schemeClr val="bg1"/>
              </a:gs>
              <a:gs pos="98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7995020" y="1526493"/>
            <a:ext cx="3521009" cy="2054908"/>
          </a:xfrm>
          <a:prstGeom prst="roundRect">
            <a:avLst>
              <a:gd name="adj" fmla="val 3513"/>
            </a:avLst>
          </a:prstGeom>
          <a:solidFill>
            <a:schemeClr val="accent1">
              <a:lumMod val="20000"/>
              <a:lumOff val="80000"/>
            </a:schemeClr>
          </a:solidFill>
          <a:ln w="19050" cap="sq">
            <a:solidFill>
              <a:schemeClr val="accent1">
                <a:lumMod val="60000"/>
                <a:lumOff val="4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9405120" y="1125089"/>
            <a:ext cx="700809" cy="700809"/>
          </a:xfrm>
          <a:prstGeom prst="flowChartConnector">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315524" y="2121322"/>
            <a:ext cx="2880000"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262626">
                    <a:alpha val="100000"/>
                  </a:srgbClr>
                </a:solidFill>
                <a:latin typeface="OPPOSans H"/>
                <a:ea typeface="OPPOSans H"/>
                <a:cs typeface="OPPOSans H"/>
              </a:rPr>
              <a:t>03</a:t>
            </a:r>
            <a:endParaRPr kumimoji="1" lang="zh-CN" altLang="en-US"/>
          </a:p>
        </p:txBody>
      </p:sp>
      <p:sp>
        <p:nvSpPr>
          <p:cNvPr id="6" name="标题 1"/>
          <p:cNvSpPr txBox="1"/>
          <p:nvPr/>
        </p:nvSpPr>
        <p:spPr>
          <a:xfrm>
            <a:off x="8242021" y="2509641"/>
            <a:ext cx="3027007" cy="871734"/>
          </a:xfrm>
          <a:prstGeom prst="rect">
            <a:avLst/>
          </a:prstGeom>
          <a:noFill/>
          <a:ln>
            <a:noFill/>
          </a:ln>
        </p:spPr>
        <p:txBody>
          <a:bodyPr vert="horz" wrap="square" lIns="91440" tIns="45720" rIns="91440" bIns="45720" rtlCol="0" anchor="ctr"/>
          <a:lstStyle/>
          <a:p>
            <a:pPr algn="ctr">
              <a:lnSpc>
                <a:spcPct val="150000"/>
              </a:lnSpc>
            </a:pPr>
            <a:r>
              <a:rPr kumimoji="1" lang="en-US" altLang="zh-CN" sz="1044">
                <a:ln w="12700">
                  <a:noFill/>
                </a:ln>
                <a:solidFill>
                  <a:srgbClr val="114864">
                    <a:alpha val="100000"/>
                  </a:srgbClr>
                </a:solidFill>
                <a:latin typeface="Source Han Sans"/>
                <a:ea typeface="Source Han Sans"/>
                <a:cs typeface="Source Han Sans"/>
              </a:rPr>
              <a:t>Culture Sở thích về thương hiệu, kiểu dáng của mỗi vùng là khác nhau, tôn giáo và tín ngưỡng cũng gián tiếp đến việc lựa chọn màu sắc và ngày mua, tác động đến giá xe.</a:t>
            </a:r>
            <a:endParaRPr kumimoji="1" lang="zh-CN" altLang="en-US"/>
          </a:p>
        </p:txBody>
      </p:sp>
      <p:sp>
        <p:nvSpPr>
          <p:cNvPr id="7" name="标题 1"/>
          <p:cNvSpPr txBox="1"/>
          <p:nvPr/>
        </p:nvSpPr>
        <p:spPr>
          <a:xfrm>
            <a:off x="9586989" y="1300244"/>
            <a:ext cx="337071" cy="350499"/>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solidFill>
          <a:ln w="1860" cap="flat">
            <a:noFill/>
            <a:miter/>
          </a:ln>
          <a:effectLst>
            <a:outerShdw blurRad="50800" dist="38100" dir="2700000" algn="tl" rotWithShape="0">
              <a:schemeClr val="accent5">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4329851" y="1526493"/>
            <a:ext cx="3521009" cy="2054908"/>
          </a:xfrm>
          <a:prstGeom prst="roundRect">
            <a:avLst>
              <a:gd name="adj" fmla="val 3513"/>
            </a:avLst>
          </a:prstGeom>
          <a:solidFill>
            <a:schemeClr val="accent2">
              <a:lumMod val="20000"/>
              <a:lumOff val="80000"/>
            </a:schemeClr>
          </a:solidFill>
          <a:ln w="19050" cap="sq">
            <a:solidFill>
              <a:schemeClr val="accent2">
                <a:lumMod val="60000"/>
                <a:lumOff val="4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5739951" y="1125089"/>
            <a:ext cx="700809" cy="700809"/>
          </a:xfrm>
          <a:prstGeom prst="flowChartConnector">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650355" y="2121322"/>
            <a:ext cx="2880000"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262626">
                    <a:alpha val="100000"/>
                  </a:srgbClr>
                </a:solidFill>
                <a:latin typeface="OPPOSans H"/>
                <a:ea typeface="OPPOSans H"/>
                <a:cs typeface="OPPOSans H"/>
              </a:rPr>
              <a:t>02</a:t>
            </a:r>
            <a:endParaRPr kumimoji="1" lang="zh-CN" altLang="en-US"/>
          </a:p>
        </p:txBody>
      </p:sp>
      <p:sp>
        <p:nvSpPr>
          <p:cNvPr id="11" name="标题 1"/>
          <p:cNvSpPr txBox="1"/>
          <p:nvPr/>
        </p:nvSpPr>
        <p:spPr>
          <a:xfrm>
            <a:off x="5904419" y="1300244"/>
            <a:ext cx="371873" cy="350499"/>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a:effectLst>
            <a:outerShdw blurRad="50800" dist="38100" dir="2700000" algn="tl" rotWithShape="0">
              <a:schemeClr val="accent2">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4576852" y="2509641"/>
            <a:ext cx="3027007" cy="906224"/>
          </a:xfrm>
          <a:prstGeom prst="rect">
            <a:avLst/>
          </a:prstGeom>
          <a:noFill/>
          <a:ln>
            <a:noFill/>
          </a:ln>
        </p:spPr>
        <p:txBody>
          <a:bodyPr vert="horz" wrap="square" lIns="91440" tIns="45720" rIns="91440" bIns="45720" rtlCol="0" anchor="ctr"/>
          <a:lstStyle/>
          <a:p>
            <a:pPr algn="ctr">
              <a:lnSpc>
                <a:spcPct val="150000"/>
              </a:lnSpc>
            </a:pPr>
            <a:r>
              <a:rPr kumimoji="1" lang="en-US" altLang="zh-CN" sz="1400">
                <a:ln w="12700">
                  <a:noFill/>
                </a:ln>
                <a:solidFill>
                  <a:srgbClr val="114864">
                    <a:alpha val="100000"/>
                  </a:srgbClr>
                </a:solidFill>
                <a:latin typeface="Source Han Sans"/>
                <a:ea typeface="Source Han Sans"/>
                <a:cs typeface="Source Han Sans"/>
              </a:rPr>
              <a:t>Place Giá xe cũ có thể khác nhau giữa các khu vực do sự chênh lệch về nhu cầu, thuế,...</a:t>
            </a:r>
            <a:endParaRPr kumimoji="1" lang="zh-CN" altLang="en-US"/>
          </a:p>
        </p:txBody>
      </p:sp>
      <p:sp>
        <p:nvSpPr>
          <p:cNvPr id="13" name="标题 1"/>
          <p:cNvSpPr txBox="1"/>
          <p:nvPr/>
        </p:nvSpPr>
        <p:spPr>
          <a:xfrm>
            <a:off x="664682" y="1536624"/>
            <a:ext cx="3521009" cy="2054908"/>
          </a:xfrm>
          <a:prstGeom prst="roundRect">
            <a:avLst>
              <a:gd name="adj" fmla="val 3513"/>
            </a:avLst>
          </a:prstGeom>
          <a:solidFill>
            <a:schemeClr val="accent1">
              <a:lumMod val="20000"/>
              <a:lumOff val="80000"/>
            </a:schemeClr>
          </a:solidFill>
          <a:ln w="19050" cap="sq">
            <a:solidFill>
              <a:schemeClr val="accent1">
                <a:lumMod val="60000"/>
                <a:lumOff val="4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2074782" y="1114958"/>
            <a:ext cx="700809" cy="700809"/>
          </a:xfrm>
          <a:prstGeom prst="flowChartConnector">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85186" y="2111191"/>
            <a:ext cx="2880000"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262626">
                    <a:alpha val="100000"/>
                  </a:srgbClr>
                </a:solidFill>
                <a:latin typeface="OPPOSans H"/>
                <a:ea typeface="OPPOSans H"/>
                <a:cs typeface="OPPOSans H"/>
              </a:rPr>
              <a:t>01</a:t>
            </a:r>
            <a:endParaRPr kumimoji="1" lang="zh-CN" altLang="en-US"/>
          </a:p>
        </p:txBody>
      </p:sp>
      <p:sp>
        <p:nvSpPr>
          <p:cNvPr id="16" name="标题 1"/>
          <p:cNvSpPr txBox="1"/>
          <p:nvPr/>
        </p:nvSpPr>
        <p:spPr>
          <a:xfrm>
            <a:off x="2263404" y="1290113"/>
            <a:ext cx="323565" cy="350499"/>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a:effectLst>
            <a:outerShdw blurRad="50800" dist="38100" dir="2700000" algn="tl" rotWithShape="0">
              <a:schemeClr val="tx1">
                <a:lumMod val="85000"/>
                <a:lumOff val="1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a:off x="911683" y="2499510"/>
            <a:ext cx="3027007" cy="906224"/>
          </a:xfrm>
          <a:prstGeom prst="rect">
            <a:avLst/>
          </a:prstGeom>
          <a:noFill/>
          <a:ln>
            <a:noFill/>
          </a:ln>
        </p:spPr>
        <p:txBody>
          <a:bodyPr vert="horz" wrap="square" lIns="91440" tIns="45720" rIns="91440" bIns="45720" rtlCol="0" anchor="ctr"/>
          <a:lstStyle/>
          <a:p>
            <a:pPr algn="ctr">
              <a:lnSpc>
                <a:spcPct val="150000"/>
              </a:lnSpc>
            </a:pPr>
            <a:r>
              <a:rPr kumimoji="1" lang="en-US" altLang="zh-CN" sz="1052">
                <a:ln w="12700">
                  <a:noFill/>
                </a:ln>
                <a:solidFill>
                  <a:srgbClr val="114864">
                    <a:alpha val="100000"/>
                  </a:srgbClr>
                </a:solidFill>
                <a:latin typeface="Source Han Sans"/>
                <a:ea typeface="Source Han Sans"/>
                <a:cs typeface="Times New Roman" panose="02020603050405020304" pitchFamily="18" charset="0"/>
              </a:rPr>
              <a:t>Time: Dữ liệu xe cũ có thể trở nên lỗi thời nhanh chóng theo thời gian, giá xe thay đổi do thị trường biến động, lạm phát, xuất hiện mẫu xe mới,...</a:t>
            </a:r>
            <a:endParaRPr kumimoji="1" lang="zh-CN" altLang="en-US"/>
          </a:p>
        </p:txBody>
      </p:sp>
      <p:sp>
        <p:nvSpPr>
          <p:cNvPr id="18" name="标题 1"/>
          <p:cNvSpPr txBox="1"/>
          <p:nvPr/>
        </p:nvSpPr>
        <p:spPr>
          <a:xfrm>
            <a:off x="4325569" y="4144197"/>
            <a:ext cx="3521009" cy="2054908"/>
          </a:xfrm>
          <a:prstGeom prst="roundRect">
            <a:avLst>
              <a:gd name="adj" fmla="val 3513"/>
            </a:avLst>
          </a:prstGeom>
          <a:solidFill>
            <a:schemeClr val="accent2">
              <a:lumMod val="20000"/>
              <a:lumOff val="80000"/>
            </a:schemeClr>
          </a:solidFill>
          <a:ln w="19050" cap="sq">
            <a:solidFill>
              <a:schemeClr val="accent2">
                <a:lumMod val="60000"/>
                <a:lumOff val="4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5735669" y="3742793"/>
            <a:ext cx="700809" cy="700809"/>
          </a:xfrm>
          <a:prstGeom prst="flowChartConnector">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4646073" y="4739026"/>
            <a:ext cx="2880000"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262626">
                    <a:alpha val="100000"/>
                  </a:srgbClr>
                </a:solidFill>
                <a:latin typeface="OPPOSans H"/>
                <a:ea typeface="OPPOSans H"/>
                <a:cs typeface="OPPOSans H"/>
              </a:rPr>
              <a:t>05</a:t>
            </a:r>
            <a:endParaRPr kumimoji="1" lang="zh-CN" altLang="en-US"/>
          </a:p>
        </p:txBody>
      </p:sp>
      <p:sp>
        <p:nvSpPr>
          <p:cNvPr id="21" name="标题 1"/>
          <p:cNvSpPr txBox="1"/>
          <p:nvPr/>
        </p:nvSpPr>
        <p:spPr>
          <a:xfrm>
            <a:off x="5900137" y="3917948"/>
            <a:ext cx="371873" cy="350499"/>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a:effectLst>
            <a:outerShdw blurRad="50800" dist="38100" dir="2700000" algn="tl" rotWithShape="0">
              <a:schemeClr val="accent2">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4572570" y="5127345"/>
            <a:ext cx="3027007" cy="906224"/>
          </a:xfrm>
          <a:prstGeom prst="rect">
            <a:avLst/>
          </a:prstGeom>
          <a:noFill/>
          <a:ln>
            <a:noFill/>
          </a:ln>
        </p:spPr>
        <p:txBody>
          <a:bodyPr vert="horz" wrap="square" lIns="91440" tIns="45720" rIns="91440" bIns="45720" rtlCol="0" anchor="ctr"/>
          <a:lstStyle/>
          <a:p>
            <a:pPr algn="ctr">
              <a:lnSpc>
                <a:spcPct val="150000"/>
              </a:lnSpc>
            </a:pPr>
            <a:r>
              <a:rPr kumimoji="1" lang="en-US" altLang="zh-CN" sz="1052">
                <a:ln w="12700">
                  <a:noFill/>
                </a:ln>
                <a:solidFill>
                  <a:srgbClr val="114864">
                    <a:alpha val="100000"/>
                  </a:srgbClr>
                </a:solidFill>
                <a:latin typeface="Source Han Sans"/>
                <a:ea typeface="Source Han Sans"/>
                <a:cs typeface="Source Han Sans"/>
              </a:rPr>
              <a:t>Environment Điều kiện giao thông, hệ thống đường xá, cơ sở giao thông cùng với đó là môi trường ô nhiễm cũng ảnh hưởng đến giá xe.</a:t>
            </a:r>
            <a:endParaRPr kumimoji="1" lang="zh-CN" altLang="en-US"/>
          </a:p>
        </p:txBody>
      </p:sp>
      <p:sp>
        <p:nvSpPr>
          <p:cNvPr id="23" name="标题 1"/>
          <p:cNvSpPr txBox="1"/>
          <p:nvPr/>
        </p:nvSpPr>
        <p:spPr>
          <a:xfrm>
            <a:off x="660400" y="4154328"/>
            <a:ext cx="3521009" cy="2054908"/>
          </a:xfrm>
          <a:prstGeom prst="roundRect">
            <a:avLst>
              <a:gd name="adj" fmla="val 3513"/>
            </a:avLst>
          </a:prstGeom>
          <a:solidFill>
            <a:schemeClr val="accent1">
              <a:lumMod val="20000"/>
              <a:lumOff val="80000"/>
            </a:schemeClr>
          </a:solidFill>
          <a:ln w="19050" cap="sq">
            <a:solidFill>
              <a:schemeClr val="accent1">
                <a:lumMod val="60000"/>
                <a:lumOff val="4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2070500" y="3732662"/>
            <a:ext cx="700809" cy="700809"/>
          </a:xfrm>
          <a:prstGeom prst="flowChartConnector">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980904" y="4728895"/>
            <a:ext cx="2880000"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262626">
                    <a:alpha val="100000"/>
                  </a:srgbClr>
                </a:solidFill>
                <a:latin typeface="OPPOSans H"/>
                <a:ea typeface="OPPOSans H"/>
                <a:cs typeface="OPPOSans H"/>
              </a:rPr>
              <a:t>04</a:t>
            </a:r>
            <a:endParaRPr kumimoji="1" lang="zh-CN" altLang="en-US"/>
          </a:p>
        </p:txBody>
      </p:sp>
      <p:sp>
        <p:nvSpPr>
          <p:cNvPr id="26" name="标题 1"/>
          <p:cNvSpPr txBox="1"/>
          <p:nvPr/>
        </p:nvSpPr>
        <p:spPr>
          <a:xfrm>
            <a:off x="2259122" y="3907817"/>
            <a:ext cx="323565" cy="350499"/>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a:effectLst>
            <a:outerShdw blurRad="50800" dist="38100" dir="2700000" algn="tl" rotWithShape="0">
              <a:schemeClr val="tx1">
                <a:lumMod val="85000"/>
                <a:lumOff val="1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a:off x="907401" y="5117214"/>
            <a:ext cx="3027007" cy="906224"/>
          </a:xfrm>
          <a:prstGeom prst="rect">
            <a:avLst/>
          </a:prstGeom>
          <a:noFill/>
          <a:ln>
            <a:noFill/>
          </a:ln>
        </p:spPr>
        <p:txBody>
          <a:bodyPr vert="horz" wrap="square" lIns="91440" tIns="45720" rIns="91440" bIns="45720" rtlCol="0" anchor="ctr"/>
          <a:lstStyle/>
          <a:p>
            <a:pPr algn="ctr">
              <a:lnSpc>
                <a:spcPct val="150000"/>
              </a:lnSpc>
            </a:pPr>
            <a:r>
              <a:rPr kumimoji="1" lang="en-US" altLang="zh-CN" sz="937">
                <a:ln w="12700">
                  <a:noFill/>
                </a:ln>
                <a:solidFill>
                  <a:srgbClr val="114864">
                    <a:alpha val="100000"/>
                  </a:srgbClr>
                </a:solidFill>
                <a:latin typeface="Source Han Sans"/>
                <a:ea typeface="Source Han Sans"/>
                <a:cs typeface="Source Han Sans"/>
              </a:rPr>
              <a:t>Population Mật độ dân số, thu nhập bình quân, cấu trúc tuổi của dân số cũng ảnh hưởng đến nhu cầu và giá xe, khu vực đông dân, thu nhập cao thì nhu cầu tiêu thụ xe nhiều hơn.</a:t>
            </a:r>
            <a:endParaRPr kumimoji="1" lang="zh-CN" altLang="en-US"/>
          </a:p>
        </p:txBody>
      </p:sp>
      <p:sp>
        <p:nvSpPr>
          <p:cNvPr id="28" name="标题 1"/>
          <p:cNvSpPr txBox="1"/>
          <p:nvPr/>
        </p:nvSpPr>
        <p:spPr>
          <a:xfrm>
            <a:off x="7990738" y="4144197"/>
            <a:ext cx="3521009" cy="2054908"/>
          </a:xfrm>
          <a:prstGeom prst="roundRect">
            <a:avLst>
              <a:gd name="adj" fmla="val 3513"/>
            </a:avLst>
          </a:prstGeom>
          <a:solidFill>
            <a:schemeClr val="accent1">
              <a:lumMod val="20000"/>
              <a:lumOff val="80000"/>
            </a:schemeClr>
          </a:solidFill>
          <a:ln w="19050" cap="sq">
            <a:solidFill>
              <a:schemeClr val="accent1">
                <a:lumMod val="60000"/>
                <a:lumOff val="4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9400838" y="3742793"/>
            <a:ext cx="700809" cy="700809"/>
          </a:xfrm>
          <a:prstGeom prst="flowChartConnector">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a:off x="8311242" y="4739026"/>
            <a:ext cx="2880000"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262626">
                    <a:alpha val="100000"/>
                  </a:srgbClr>
                </a:solidFill>
                <a:latin typeface="OPPOSans H"/>
                <a:ea typeface="OPPOSans H"/>
                <a:cs typeface="OPPOSans H"/>
              </a:rPr>
              <a:t>06</a:t>
            </a:r>
            <a:endParaRPr kumimoji="1" lang="zh-CN" altLang="en-US"/>
          </a:p>
        </p:txBody>
      </p:sp>
      <p:sp>
        <p:nvSpPr>
          <p:cNvPr id="31" name="标题 1"/>
          <p:cNvSpPr txBox="1"/>
          <p:nvPr/>
        </p:nvSpPr>
        <p:spPr>
          <a:xfrm>
            <a:off x="8237739" y="5127345"/>
            <a:ext cx="3027007" cy="871734"/>
          </a:xfrm>
          <a:prstGeom prst="rect">
            <a:avLst/>
          </a:prstGeom>
          <a:noFill/>
          <a:ln>
            <a:noFill/>
          </a:ln>
        </p:spPr>
        <p:txBody>
          <a:bodyPr vert="horz" wrap="square" lIns="91440" tIns="45720" rIns="91440" bIns="45720" rtlCol="0" anchor="ctr"/>
          <a:lstStyle/>
          <a:p>
            <a:pPr algn="ctr">
              <a:lnSpc>
                <a:spcPct val="150000"/>
              </a:lnSpc>
            </a:pPr>
            <a:r>
              <a:rPr kumimoji="1" lang="en-US" altLang="zh-CN" sz="1044">
                <a:ln w="12700">
                  <a:noFill/>
                </a:ln>
                <a:solidFill>
                  <a:srgbClr val="114864">
                    <a:alpha val="100000"/>
                  </a:srgbClr>
                </a:solidFill>
                <a:latin typeface="Source Han Sans"/>
                <a:ea typeface="Source Han Sans"/>
                <a:cs typeface="Source Han Sans"/>
              </a:rPr>
              <a:t>Legality Chính sách về xe cũ như thuế, kiểm định,…, quy định về nguồn gốc, giấy tờ liên quan, quy định về môi trường như khí thải,… cũng ảnh hưởng đến giá xe.</a:t>
            </a:r>
            <a:endParaRPr kumimoji="1" lang="zh-CN" altLang="en-US"/>
          </a:p>
        </p:txBody>
      </p:sp>
      <p:sp>
        <p:nvSpPr>
          <p:cNvPr id="32" name="标题 1"/>
          <p:cNvSpPr txBox="1"/>
          <p:nvPr/>
        </p:nvSpPr>
        <p:spPr>
          <a:xfrm>
            <a:off x="9582707" y="3917948"/>
            <a:ext cx="337071" cy="350499"/>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solidFill>
          <a:ln w="1860" cap="flat">
            <a:noFill/>
            <a:miter/>
          </a:ln>
          <a:effectLst>
            <a:outerShdw blurRad="50800" dist="38100" dir="2700000" algn="tl" rotWithShape="0">
              <a:schemeClr val="accent5">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33" name="标题 1"/>
          <p:cNvSpPr txBox="1"/>
          <p:nvPr/>
        </p:nvSpPr>
        <p:spPr>
          <a:xfrm>
            <a:off x="78105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Các yếu tố ảnh hưởng đến tính đúng đắn của dữ liệu</a:t>
            </a: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17406D"/>
      </a:dk2>
      <a:lt2>
        <a:srgbClr val="DBEFF9"/>
      </a:lt2>
      <a:accent1>
        <a:srgbClr val="043181"/>
      </a:accent1>
      <a:accent2>
        <a:srgbClr val="1A69F6"/>
      </a:accent2>
      <a:accent3>
        <a:srgbClr val="043181"/>
      </a:accent3>
      <a:accent4>
        <a:srgbClr val="1A69F6"/>
      </a:accent4>
      <a:accent5>
        <a:srgbClr val="064AC1"/>
      </a:accent5>
      <a:accent6>
        <a:srgbClr val="1A69F6"/>
      </a:accent6>
      <a:hlink>
        <a:srgbClr val="000000"/>
      </a:hlink>
      <a:folHlink>
        <a:srgbClr val="0000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5243</Words>
  <Application>Microsoft Office PowerPoint</Application>
  <PresentationFormat>Widescreen</PresentationFormat>
  <Paragraphs>393</Paragraphs>
  <Slides>42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Source Han Sans</vt:lpstr>
      <vt:lpstr>OPPOSans B</vt:lpstr>
      <vt:lpstr>OPPOSans H</vt:lpstr>
      <vt:lpstr>Source Han Sans CN Bold</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trungKy trungKy</cp:lastModifiedBy>
  <cp:revision>1</cp:revision>
  <dcterms:modified xsi:type="dcterms:W3CDTF">2025-05-06T09:36:44Z</dcterms:modified>
</cp:coreProperties>
</file>